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1" r:id="rId4"/>
    <p:sldId id="258" r:id="rId5"/>
    <p:sldId id="263" r:id="rId6"/>
    <p:sldId id="262" r:id="rId7"/>
    <p:sldId id="267" r:id="rId8"/>
    <p:sldId id="274" r:id="rId9"/>
    <p:sldId id="275" r:id="rId10"/>
    <p:sldId id="276" r:id="rId11"/>
    <p:sldId id="268" r:id="rId12"/>
    <p:sldId id="277" r:id="rId13"/>
    <p:sldId id="269" r:id="rId14"/>
    <p:sldId id="278" r:id="rId15"/>
    <p:sldId id="272" r:id="rId16"/>
    <p:sldId id="279" r:id="rId17"/>
    <p:sldId id="270" r:id="rId18"/>
    <p:sldId id="281" r:id="rId19"/>
    <p:sldId id="283" r:id="rId20"/>
    <p:sldId id="280" r:id="rId21"/>
    <p:sldId id="284" r:id="rId22"/>
    <p:sldId id="282" r:id="rId23"/>
    <p:sldId id="285" r:id="rId24"/>
    <p:sldId id="286" r:id="rId25"/>
    <p:sldId id="271" r:id="rId26"/>
    <p:sldId id="2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5" autoAdjust="0"/>
    <p:restoredTop sz="94660"/>
  </p:normalViewPr>
  <p:slideViewPr>
    <p:cSldViewPr snapToGrid="0">
      <p:cViewPr varScale="1">
        <p:scale>
          <a:sx n="92" d="100"/>
          <a:sy n="92" d="100"/>
        </p:scale>
        <p:origin x="66"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8CD3-D7C3-481E-BB56-B714C28DDF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EB59EF-08CB-4CBA-81D0-2DCCF70D2E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1FE13C-6D6E-4A97-82B5-23DB194B92D7}"/>
              </a:ext>
            </a:extLst>
          </p:cNvPr>
          <p:cNvSpPr>
            <a:spLocks noGrp="1"/>
          </p:cNvSpPr>
          <p:nvPr>
            <p:ph type="dt" sz="half" idx="10"/>
          </p:nvPr>
        </p:nvSpPr>
        <p:spPr/>
        <p:txBody>
          <a:bodyPr/>
          <a:lstStyle/>
          <a:p>
            <a:fld id="{315BF224-7348-47B4-93CD-EE1D7E057E19}" type="datetimeFigureOut">
              <a:rPr lang="en-US" smtClean="0"/>
              <a:t>8/22/2020</a:t>
            </a:fld>
            <a:endParaRPr lang="en-US"/>
          </a:p>
        </p:txBody>
      </p:sp>
      <p:sp>
        <p:nvSpPr>
          <p:cNvPr id="5" name="Footer Placeholder 4">
            <a:extLst>
              <a:ext uri="{FF2B5EF4-FFF2-40B4-BE49-F238E27FC236}">
                <a16:creationId xmlns:a16="http://schemas.microsoft.com/office/drawing/2014/main" id="{092D3609-F7C0-474E-A16B-C257460CA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BFCEE-4B7B-4600-A7D5-CEFEFFE30A6F}"/>
              </a:ext>
            </a:extLst>
          </p:cNvPr>
          <p:cNvSpPr>
            <a:spLocks noGrp="1"/>
          </p:cNvSpPr>
          <p:nvPr>
            <p:ph type="sldNum" sz="quarter" idx="12"/>
          </p:nvPr>
        </p:nvSpPr>
        <p:spPr/>
        <p:txBody>
          <a:bodyPr/>
          <a:lstStyle/>
          <a:p>
            <a:fld id="{58648FF4-D4E5-4F92-A66D-35D0357A45CB}" type="slidenum">
              <a:rPr lang="en-US" smtClean="0"/>
              <a:t>‹#›</a:t>
            </a:fld>
            <a:endParaRPr lang="en-US"/>
          </a:p>
        </p:txBody>
      </p:sp>
    </p:spTree>
    <p:extLst>
      <p:ext uri="{BB962C8B-B14F-4D97-AF65-F5344CB8AC3E}">
        <p14:creationId xmlns:p14="http://schemas.microsoft.com/office/powerpoint/2010/main" val="218877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6B21D-B973-4BBB-AF64-5F4CC9E77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9770A3-EBD1-4A83-BA44-33490245CB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F576DE-E518-490F-ACBC-925F5362F703}"/>
              </a:ext>
            </a:extLst>
          </p:cNvPr>
          <p:cNvSpPr>
            <a:spLocks noGrp="1"/>
          </p:cNvSpPr>
          <p:nvPr>
            <p:ph type="dt" sz="half" idx="10"/>
          </p:nvPr>
        </p:nvSpPr>
        <p:spPr/>
        <p:txBody>
          <a:bodyPr/>
          <a:lstStyle/>
          <a:p>
            <a:fld id="{315BF224-7348-47B4-93CD-EE1D7E057E19}" type="datetimeFigureOut">
              <a:rPr lang="en-US" smtClean="0"/>
              <a:t>8/22/2020</a:t>
            </a:fld>
            <a:endParaRPr lang="en-US"/>
          </a:p>
        </p:txBody>
      </p:sp>
      <p:sp>
        <p:nvSpPr>
          <p:cNvPr id="5" name="Footer Placeholder 4">
            <a:extLst>
              <a:ext uri="{FF2B5EF4-FFF2-40B4-BE49-F238E27FC236}">
                <a16:creationId xmlns:a16="http://schemas.microsoft.com/office/drawing/2014/main" id="{218D8646-311C-4866-BB1C-1E271BB2D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F61C3-AAE3-4C70-8464-50A6883E2C0C}"/>
              </a:ext>
            </a:extLst>
          </p:cNvPr>
          <p:cNvSpPr>
            <a:spLocks noGrp="1"/>
          </p:cNvSpPr>
          <p:nvPr>
            <p:ph type="sldNum" sz="quarter" idx="12"/>
          </p:nvPr>
        </p:nvSpPr>
        <p:spPr/>
        <p:txBody>
          <a:bodyPr/>
          <a:lstStyle/>
          <a:p>
            <a:fld id="{58648FF4-D4E5-4F92-A66D-35D0357A45CB}" type="slidenum">
              <a:rPr lang="en-US" smtClean="0"/>
              <a:t>‹#›</a:t>
            </a:fld>
            <a:endParaRPr lang="en-US"/>
          </a:p>
        </p:txBody>
      </p:sp>
    </p:spTree>
    <p:extLst>
      <p:ext uri="{BB962C8B-B14F-4D97-AF65-F5344CB8AC3E}">
        <p14:creationId xmlns:p14="http://schemas.microsoft.com/office/powerpoint/2010/main" val="114301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A25E11-889E-4AB7-A33D-650BF9C36A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A781D4-5DAB-40A5-8C10-19B3CDF7FD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C4DF67-E102-44D6-8000-6D5DD24DF98F}"/>
              </a:ext>
            </a:extLst>
          </p:cNvPr>
          <p:cNvSpPr>
            <a:spLocks noGrp="1"/>
          </p:cNvSpPr>
          <p:nvPr>
            <p:ph type="dt" sz="half" idx="10"/>
          </p:nvPr>
        </p:nvSpPr>
        <p:spPr/>
        <p:txBody>
          <a:bodyPr/>
          <a:lstStyle/>
          <a:p>
            <a:fld id="{315BF224-7348-47B4-93CD-EE1D7E057E19}" type="datetimeFigureOut">
              <a:rPr lang="en-US" smtClean="0"/>
              <a:t>8/22/2020</a:t>
            </a:fld>
            <a:endParaRPr lang="en-US"/>
          </a:p>
        </p:txBody>
      </p:sp>
      <p:sp>
        <p:nvSpPr>
          <p:cNvPr id="5" name="Footer Placeholder 4">
            <a:extLst>
              <a:ext uri="{FF2B5EF4-FFF2-40B4-BE49-F238E27FC236}">
                <a16:creationId xmlns:a16="http://schemas.microsoft.com/office/drawing/2014/main" id="{474A311E-64D2-408F-AA57-84680AF49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7FDE-2E80-4D93-9E9E-1A1573FC0118}"/>
              </a:ext>
            </a:extLst>
          </p:cNvPr>
          <p:cNvSpPr>
            <a:spLocks noGrp="1"/>
          </p:cNvSpPr>
          <p:nvPr>
            <p:ph type="sldNum" sz="quarter" idx="12"/>
          </p:nvPr>
        </p:nvSpPr>
        <p:spPr/>
        <p:txBody>
          <a:bodyPr/>
          <a:lstStyle/>
          <a:p>
            <a:fld id="{58648FF4-D4E5-4F92-A66D-35D0357A45CB}" type="slidenum">
              <a:rPr lang="en-US" smtClean="0"/>
              <a:t>‹#›</a:t>
            </a:fld>
            <a:endParaRPr lang="en-US"/>
          </a:p>
        </p:txBody>
      </p:sp>
    </p:spTree>
    <p:extLst>
      <p:ext uri="{BB962C8B-B14F-4D97-AF65-F5344CB8AC3E}">
        <p14:creationId xmlns:p14="http://schemas.microsoft.com/office/powerpoint/2010/main" val="315765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8216-7671-486D-B667-1EB299EC1C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7AF40-A718-4C62-9420-D9D2A41F63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D10833-762B-403D-B5EF-63C4E0E26661}"/>
              </a:ext>
            </a:extLst>
          </p:cNvPr>
          <p:cNvSpPr>
            <a:spLocks noGrp="1"/>
          </p:cNvSpPr>
          <p:nvPr>
            <p:ph type="dt" sz="half" idx="10"/>
          </p:nvPr>
        </p:nvSpPr>
        <p:spPr/>
        <p:txBody>
          <a:bodyPr/>
          <a:lstStyle/>
          <a:p>
            <a:fld id="{315BF224-7348-47B4-93CD-EE1D7E057E19}" type="datetimeFigureOut">
              <a:rPr lang="en-US" smtClean="0"/>
              <a:t>8/22/2020</a:t>
            </a:fld>
            <a:endParaRPr lang="en-US"/>
          </a:p>
        </p:txBody>
      </p:sp>
      <p:sp>
        <p:nvSpPr>
          <p:cNvPr id="5" name="Footer Placeholder 4">
            <a:extLst>
              <a:ext uri="{FF2B5EF4-FFF2-40B4-BE49-F238E27FC236}">
                <a16:creationId xmlns:a16="http://schemas.microsoft.com/office/drawing/2014/main" id="{B36AEAF2-6FA4-46F7-B762-5A0908CC0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87C26-DCB4-455F-B276-EFA72AAF9CCB}"/>
              </a:ext>
            </a:extLst>
          </p:cNvPr>
          <p:cNvSpPr>
            <a:spLocks noGrp="1"/>
          </p:cNvSpPr>
          <p:nvPr>
            <p:ph type="sldNum" sz="quarter" idx="12"/>
          </p:nvPr>
        </p:nvSpPr>
        <p:spPr/>
        <p:txBody>
          <a:bodyPr/>
          <a:lstStyle/>
          <a:p>
            <a:fld id="{58648FF4-D4E5-4F92-A66D-35D0357A45CB}" type="slidenum">
              <a:rPr lang="en-US" smtClean="0"/>
              <a:t>‹#›</a:t>
            </a:fld>
            <a:endParaRPr lang="en-US"/>
          </a:p>
        </p:txBody>
      </p:sp>
    </p:spTree>
    <p:extLst>
      <p:ext uri="{BB962C8B-B14F-4D97-AF65-F5344CB8AC3E}">
        <p14:creationId xmlns:p14="http://schemas.microsoft.com/office/powerpoint/2010/main" val="3226197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0F6EA-EAC0-4093-A782-9F5BB3BFC8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D41B73-125A-40BF-B024-D1C190993A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43A3D4-BD5D-4481-836E-FCB645EA73D3}"/>
              </a:ext>
            </a:extLst>
          </p:cNvPr>
          <p:cNvSpPr>
            <a:spLocks noGrp="1"/>
          </p:cNvSpPr>
          <p:nvPr>
            <p:ph type="dt" sz="half" idx="10"/>
          </p:nvPr>
        </p:nvSpPr>
        <p:spPr/>
        <p:txBody>
          <a:bodyPr/>
          <a:lstStyle/>
          <a:p>
            <a:fld id="{315BF224-7348-47B4-93CD-EE1D7E057E19}" type="datetimeFigureOut">
              <a:rPr lang="en-US" smtClean="0"/>
              <a:t>8/22/2020</a:t>
            </a:fld>
            <a:endParaRPr lang="en-US"/>
          </a:p>
        </p:txBody>
      </p:sp>
      <p:sp>
        <p:nvSpPr>
          <p:cNvPr id="5" name="Footer Placeholder 4">
            <a:extLst>
              <a:ext uri="{FF2B5EF4-FFF2-40B4-BE49-F238E27FC236}">
                <a16:creationId xmlns:a16="http://schemas.microsoft.com/office/drawing/2014/main" id="{D9A2C7E5-A3B4-4AC0-B6D6-2F6986B2E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51F27-5822-46D7-A102-6F68F0DEAF13}"/>
              </a:ext>
            </a:extLst>
          </p:cNvPr>
          <p:cNvSpPr>
            <a:spLocks noGrp="1"/>
          </p:cNvSpPr>
          <p:nvPr>
            <p:ph type="sldNum" sz="quarter" idx="12"/>
          </p:nvPr>
        </p:nvSpPr>
        <p:spPr/>
        <p:txBody>
          <a:bodyPr/>
          <a:lstStyle/>
          <a:p>
            <a:fld id="{58648FF4-D4E5-4F92-A66D-35D0357A45CB}" type="slidenum">
              <a:rPr lang="en-US" smtClean="0"/>
              <a:t>‹#›</a:t>
            </a:fld>
            <a:endParaRPr lang="en-US"/>
          </a:p>
        </p:txBody>
      </p:sp>
    </p:spTree>
    <p:extLst>
      <p:ext uri="{BB962C8B-B14F-4D97-AF65-F5344CB8AC3E}">
        <p14:creationId xmlns:p14="http://schemas.microsoft.com/office/powerpoint/2010/main" val="2726248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B999-AC1A-4A80-A945-2567EF023F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28FE48-606F-497C-BFCA-299C2186A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CDAEF-3662-400B-97D1-64E61804D7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442F57-94C3-498B-BCB3-DF890EA90183}"/>
              </a:ext>
            </a:extLst>
          </p:cNvPr>
          <p:cNvSpPr>
            <a:spLocks noGrp="1"/>
          </p:cNvSpPr>
          <p:nvPr>
            <p:ph type="dt" sz="half" idx="10"/>
          </p:nvPr>
        </p:nvSpPr>
        <p:spPr/>
        <p:txBody>
          <a:bodyPr/>
          <a:lstStyle/>
          <a:p>
            <a:fld id="{315BF224-7348-47B4-93CD-EE1D7E057E19}" type="datetimeFigureOut">
              <a:rPr lang="en-US" smtClean="0"/>
              <a:t>8/22/2020</a:t>
            </a:fld>
            <a:endParaRPr lang="en-US"/>
          </a:p>
        </p:txBody>
      </p:sp>
      <p:sp>
        <p:nvSpPr>
          <p:cNvPr id="6" name="Footer Placeholder 5">
            <a:extLst>
              <a:ext uri="{FF2B5EF4-FFF2-40B4-BE49-F238E27FC236}">
                <a16:creationId xmlns:a16="http://schemas.microsoft.com/office/drawing/2014/main" id="{95BF5AE5-4AC2-47BE-8358-2720F185EB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D8FB51-106B-4436-BE5F-FB056A2A11E1}"/>
              </a:ext>
            </a:extLst>
          </p:cNvPr>
          <p:cNvSpPr>
            <a:spLocks noGrp="1"/>
          </p:cNvSpPr>
          <p:nvPr>
            <p:ph type="sldNum" sz="quarter" idx="12"/>
          </p:nvPr>
        </p:nvSpPr>
        <p:spPr/>
        <p:txBody>
          <a:bodyPr/>
          <a:lstStyle/>
          <a:p>
            <a:fld id="{58648FF4-D4E5-4F92-A66D-35D0357A45CB}" type="slidenum">
              <a:rPr lang="en-US" smtClean="0"/>
              <a:t>‹#›</a:t>
            </a:fld>
            <a:endParaRPr lang="en-US"/>
          </a:p>
        </p:txBody>
      </p:sp>
    </p:spTree>
    <p:extLst>
      <p:ext uri="{BB962C8B-B14F-4D97-AF65-F5344CB8AC3E}">
        <p14:creationId xmlns:p14="http://schemas.microsoft.com/office/powerpoint/2010/main" val="249998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9DBE-443A-4059-A2C8-7579462C47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5D158A-B9DD-432D-AA25-857F35CBB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65E031-EC70-4749-AF7B-9F15121041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17816-6ACF-4427-A53A-513752736E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F3B15A-6FC4-460B-A4E0-B1A66C370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B4BEC0-9E79-4120-B499-3D0299905752}"/>
              </a:ext>
            </a:extLst>
          </p:cNvPr>
          <p:cNvSpPr>
            <a:spLocks noGrp="1"/>
          </p:cNvSpPr>
          <p:nvPr>
            <p:ph type="dt" sz="half" idx="10"/>
          </p:nvPr>
        </p:nvSpPr>
        <p:spPr/>
        <p:txBody>
          <a:bodyPr/>
          <a:lstStyle/>
          <a:p>
            <a:fld id="{315BF224-7348-47B4-93CD-EE1D7E057E19}" type="datetimeFigureOut">
              <a:rPr lang="en-US" smtClean="0"/>
              <a:t>8/22/2020</a:t>
            </a:fld>
            <a:endParaRPr lang="en-US"/>
          </a:p>
        </p:txBody>
      </p:sp>
      <p:sp>
        <p:nvSpPr>
          <p:cNvPr id="8" name="Footer Placeholder 7">
            <a:extLst>
              <a:ext uri="{FF2B5EF4-FFF2-40B4-BE49-F238E27FC236}">
                <a16:creationId xmlns:a16="http://schemas.microsoft.com/office/drawing/2014/main" id="{739B62F2-D7A1-4294-8438-99E87E8747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52CE7A-A4F8-47FC-9653-6A55D183F883}"/>
              </a:ext>
            </a:extLst>
          </p:cNvPr>
          <p:cNvSpPr>
            <a:spLocks noGrp="1"/>
          </p:cNvSpPr>
          <p:nvPr>
            <p:ph type="sldNum" sz="quarter" idx="12"/>
          </p:nvPr>
        </p:nvSpPr>
        <p:spPr/>
        <p:txBody>
          <a:bodyPr/>
          <a:lstStyle/>
          <a:p>
            <a:fld id="{58648FF4-D4E5-4F92-A66D-35D0357A45CB}" type="slidenum">
              <a:rPr lang="en-US" smtClean="0"/>
              <a:t>‹#›</a:t>
            </a:fld>
            <a:endParaRPr lang="en-US"/>
          </a:p>
        </p:txBody>
      </p:sp>
    </p:spTree>
    <p:extLst>
      <p:ext uri="{BB962C8B-B14F-4D97-AF65-F5344CB8AC3E}">
        <p14:creationId xmlns:p14="http://schemas.microsoft.com/office/powerpoint/2010/main" val="2739430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5416-5475-4C28-A678-DB059F5A91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8B901E-A959-4B2E-AD46-11985AF23EB8}"/>
              </a:ext>
            </a:extLst>
          </p:cNvPr>
          <p:cNvSpPr>
            <a:spLocks noGrp="1"/>
          </p:cNvSpPr>
          <p:nvPr>
            <p:ph type="dt" sz="half" idx="10"/>
          </p:nvPr>
        </p:nvSpPr>
        <p:spPr/>
        <p:txBody>
          <a:bodyPr/>
          <a:lstStyle/>
          <a:p>
            <a:fld id="{315BF224-7348-47B4-93CD-EE1D7E057E19}" type="datetimeFigureOut">
              <a:rPr lang="en-US" smtClean="0"/>
              <a:t>8/22/2020</a:t>
            </a:fld>
            <a:endParaRPr lang="en-US"/>
          </a:p>
        </p:txBody>
      </p:sp>
      <p:sp>
        <p:nvSpPr>
          <p:cNvPr id="4" name="Footer Placeholder 3">
            <a:extLst>
              <a:ext uri="{FF2B5EF4-FFF2-40B4-BE49-F238E27FC236}">
                <a16:creationId xmlns:a16="http://schemas.microsoft.com/office/drawing/2014/main" id="{878F13D0-FE93-4745-8661-1CD81B593D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B48021-319D-45FD-85CB-D45D60066F9A}"/>
              </a:ext>
            </a:extLst>
          </p:cNvPr>
          <p:cNvSpPr>
            <a:spLocks noGrp="1"/>
          </p:cNvSpPr>
          <p:nvPr>
            <p:ph type="sldNum" sz="quarter" idx="12"/>
          </p:nvPr>
        </p:nvSpPr>
        <p:spPr/>
        <p:txBody>
          <a:bodyPr/>
          <a:lstStyle/>
          <a:p>
            <a:fld id="{58648FF4-D4E5-4F92-A66D-35D0357A45CB}" type="slidenum">
              <a:rPr lang="en-US" smtClean="0"/>
              <a:t>‹#›</a:t>
            </a:fld>
            <a:endParaRPr lang="en-US"/>
          </a:p>
        </p:txBody>
      </p:sp>
    </p:spTree>
    <p:extLst>
      <p:ext uri="{BB962C8B-B14F-4D97-AF65-F5344CB8AC3E}">
        <p14:creationId xmlns:p14="http://schemas.microsoft.com/office/powerpoint/2010/main" val="406455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27E415-EDE4-4602-95C8-0312E7591CF5}"/>
              </a:ext>
            </a:extLst>
          </p:cNvPr>
          <p:cNvSpPr>
            <a:spLocks noGrp="1"/>
          </p:cNvSpPr>
          <p:nvPr>
            <p:ph type="dt" sz="half" idx="10"/>
          </p:nvPr>
        </p:nvSpPr>
        <p:spPr/>
        <p:txBody>
          <a:bodyPr/>
          <a:lstStyle/>
          <a:p>
            <a:fld id="{315BF224-7348-47B4-93CD-EE1D7E057E19}" type="datetimeFigureOut">
              <a:rPr lang="en-US" smtClean="0"/>
              <a:t>8/22/2020</a:t>
            </a:fld>
            <a:endParaRPr lang="en-US"/>
          </a:p>
        </p:txBody>
      </p:sp>
      <p:sp>
        <p:nvSpPr>
          <p:cNvPr id="3" name="Footer Placeholder 2">
            <a:extLst>
              <a:ext uri="{FF2B5EF4-FFF2-40B4-BE49-F238E27FC236}">
                <a16:creationId xmlns:a16="http://schemas.microsoft.com/office/drawing/2014/main" id="{F39DF68E-0BE3-4382-AF77-3C016DBF0E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D797BC-2C62-476B-B728-DF7BD211F89D}"/>
              </a:ext>
            </a:extLst>
          </p:cNvPr>
          <p:cNvSpPr>
            <a:spLocks noGrp="1"/>
          </p:cNvSpPr>
          <p:nvPr>
            <p:ph type="sldNum" sz="quarter" idx="12"/>
          </p:nvPr>
        </p:nvSpPr>
        <p:spPr/>
        <p:txBody>
          <a:bodyPr/>
          <a:lstStyle/>
          <a:p>
            <a:fld id="{58648FF4-D4E5-4F92-A66D-35D0357A45CB}" type="slidenum">
              <a:rPr lang="en-US" smtClean="0"/>
              <a:t>‹#›</a:t>
            </a:fld>
            <a:endParaRPr lang="en-US"/>
          </a:p>
        </p:txBody>
      </p:sp>
    </p:spTree>
    <p:extLst>
      <p:ext uri="{BB962C8B-B14F-4D97-AF65-F5344CB8AC3E}">
        <p14:creationId xmlns:p14="http://schemas.microsoft.com/office/powerpoint/2010/main" val="23944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B8F3-FC42-44BB-863F-FBC76182D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D12F80-AC02-4961-8992-BBFD74387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90C80-62CD-48FF-B490-4C6361CF6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E474B-0BA2-477B-A7BD-B637009ABEC9}"/>
              </a:ext>
            </a:extLst>
          </p:cNvPr>
          <p:cNvSpPr>
            <a:spLocks noGrp="1"/>
          </p:cNvSpPr>
          <p:nvPr>
            <p:ph type="dt" sz="half" idx="10"/>
          </p:nvPr>
        </p:nvSpPr>
        <p:spPr/>
        <p:txBody>
          <a:bodyPr/>
          <a:lstStyle/>
          <a:p>
            <a:fld id="{315BF224-7348-47B4-93CD-EE1D7E057E19}" type="datetimeFigureOut">
              <a:rPr lang="en-US" smtClean="0"/>
              <a:t>8/22/2020</a:t>
            </a:fld>
            <a:endParaRPr lang="en-US"/>
          </a:p>
        </p:txBody>
      </p:sp>
      <p:sp>
        <p:nvSpPr>
          <p:cNvPr id="6" name="Footer Placeholder 5">
            <a:extLst>
              <a:ext uri="{FF2B5EF4-FFF2-40B4-BE49-F238E27FC236}">
                <a16:creationId xmlns:a16="http://schemas.microsoft.com/office/drawing/2014/main" id="{7D676C59-2B76-4612-BCDC-49BB2043FC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E231C-93E6-4AED-8AB8-E5CDF30596A9}"/>
              </a:ext>
            </a:extLst>
          </p:cNvPr>
          <p:cNvSpPr>
            <a:spLocks noGrp="1"/>
          </p:cNvSpPr>
          <p:nvPr>
            <p:ph type="sldNum" sz="quarter" idx="12"/>
          </p:nvPr>
        </p:nvSpPr>
        <p:spPr/>
        <p:txBody>
          <a:bodyPr/>
          <a:lstStyle/>
          <a:p>
            <a:fld id="{58648FF4-D4E5-4F92-A66D-35D0357A45CB}" type="slidenum">
              <a:rPr lang="en-US" smtClean="0"/>
              <a:t>‹#›</a:t>
            </a:fld>
            <a:endParaRPr lang="en-US"/>
          </a:p>
        </p:txBody>
      </p:sp>
    </p:spTree>
    <p:extLst>
      <p:ext uri="{BB962C8B-B14F-4D97-AF65-F5344CB8AC3E}">
        <p14:creationId xmlns:p14="http://schemas.microsoft.com/office/powerpoint/2010/main" val="3833606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BBAE-3C79-4B0E-8299-09D2946FF2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DD9AF-121B-4653-A436-0472707F6D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D06296-367B-48B5-A644-DE27918F1C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4D032-B537-48D1-AE64-FC55C63831BD}"/>
              </a:ext>
            </a:extLst>
          </p:cNvPr>
          <p:cNvSpPr>
            <a:spLocks noGrp="1"/>
          </p:cNvSpPr>
          <p:nvPr>
            <p:ph type="dt" sz="half" idx="10"/>
          </p:nvPr>
        </p:nvSpPr>
        <p:spPr/>
        <p:txBody>
          <a:bodyPr/>
          <a:lstStyle/>
          <a:p>
            <a:fld id="{315BF224-7348-47B4-93CD-EE1D7E057E19}" type="datetimeFigureOut">
              <a:rPr lang="en-US" smtClean="0"/>
              <a:t>8/22/2020</a:t>
            </a:fld>
            <a:endParaRPr lang="en-US"/>
          </a:p>
        </p:txBody>
      </p:sp>
      <p:sp>
        <p:nvSpPr>
          <p:cNvPr id="6" name="Footer Placeholder 5">
            <a:extLst>
              <a:ext uri="{FF2B5EF4-FFF2-40B4-BE49-F238E27FC236}">
                <a16:creationId xmlns:a16="http://schemas.microsoft.com/office/drawing/2014/main" id="{365934A9-0CB6-4721-9776-2E75652447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A8329C-98A8-476B-B78A-579B6D754170}"/>
              </a:ext>
            </a:extLst>
          </p:cNvPr>
          <p:cNvSpPr>
            <a:spLocks noGrp="1"/>
          </p:cNvSpPr>
          <p:nvPr>
            <p:ph type="sldNum" sz="quarter" idx="12"/>
          </p:nvPr>
        </p:nvSpPr>
        <p:spPr/>
        <p:txBody>
          <a:bodyPr/>
          <a:lstStyle/>
          <a:p>
            <a:fld id="{58648FF4-D4E5-4F92-A66D-35D0357A45CB}" type="slidenum">
              <a:rPr lang="en-US" smtClean="0"/>
              <a:t>‹#›</a:t>
            </a:fld>
            <a:endParaRPr lang="en-US"/>
          </a:p>
        </p:txBody>
      </p:sp>
    </p:spTree>
    <p:extLst>
      <p:ext uri="{BB962C8B-B14F-4D97-AF65-F5344CB8AC3E}">
        <p14:creationId xmlns:p14="http://schemas.microsoft.com/office/powerpoint/2010/main" val="887766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D033E9-9410-4A59-B7BB-0D4FCF2188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8624EB-2A12-489E-84B2-BB85297C9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C14571-949B-43D1-A970-8D74C7634C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BF224-7348-47B4-93CD-EE1D7E057E19}" type="datetimeFigureOut">
              <a:rPr lang="en-US" smtClean="0"/>
              <a:t>8/22/2020</a:t>
            </a:fld>
            <a:endParaRPr lang="en-US"/>
          </a:p>
        </p:txBody>
      </p:sp>
      <p:sp>
        <p:nvSpPr>
          <p:cNvPr id="5" name="Footer Placeholder 4">
            <a:extLst>
              <a:ext uri="{FF2B5EF4-FFF2-40B4-BE49-F238E27FC236}">
                <a16:creationId xmlns:a16="http://schemas.microsoft.com/office/drawing/2014/main" id="{0DC3B8D9-3F1F-45FA-9B37-04555DDAE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9E6931-0880-4348-8743-648AA2324D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648FF4-D4E5-4F92-A66D-35D0357A45CB}" type="slidenum">
              <a:rPr lang="en-US" smtClean="0"/>
              <a:t>‹#›</a:t>
            </a:fld>
            <a:endParaRPr lang="en-US"/>
          </a:p>
        </p:txBody>
      </p:sp>
    </p:spTree>
    <p:extLst>
      <p:ext uri="{BB962C8B-B14F-4D97-AF65-F5344CB8AC3E}">
        <p14:creationId xmlns:p14="http://schemas.microsoft.com/office/powerpoint/2010/main" val="657698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ilibili.com/video/BV1pK411T7he" TargetMode="Externa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hyperlink" Target="https://github.com/deepmind/acme/issues/24"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juliarl.org/" TargetMode="Externa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google/dopamine/blob/master/dopamine/agents/implicit_quantile/configs/rainbow.gin" TargetMode="External"/><Relationship Id="rId7" Type="http://schemas.openxmlformats.org/officeDocument/2006/relationships/image" Target="../media/image22.gif"/><Relationship Id="rId2" Type="http://schemas.openxmlformats.org/officeDocument/2006/relationships/hyperlink" Target="https://github.com/google/dopamine/blob/master/dopamine/agents/dqn/configs/dqn.gin" TargetMode="External"/><Relationship Id="rId1" Type="http://schemas.openxmlformats.org/officeDocument/2006/relationships/slideLayout" Target="../slideLayouts/slideLayout2.xml"/><Relationship Id="rId6" Type="http://schemas.openxmlformats.org/officeDocument/2006/relationships/hyperlink" Target="https://github.com/astooke/rlpyt/blob/master/rlpyt/algos/pg/ppo.py" TargetMode="External"/><Relationship Id="rId5" Type="http://schemas.openxmlformats.org/officeDocument/2006/relationships/hyperlink" Target="https://github.com/astooke/rlpyt/blob/master/rlpyt/algos/pg/a2c.py" TargetMode="External"/><Relationship Id="rId4" Type="http://schemas.openxmlformats.org/officeDocument/2006/relationships/hyperlink" Target="https://github.com/google/dopamine/blob/master/dopamine/agents/implicit_quantile/configs/implicit_quantile.gi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juliarl.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315EDDC6-6FDF-47AD-8608-3ECF4E9A4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10" name="TextBox 9">
            <a:extLst>
              <a:ext uri="{FF2B5EF4-FFF2-40B4-BE49-F238E27FC236}">
                <a16:creationId xmlns:a16="http://schemas.microsoft.com/office/drawing/2014/main" id="{242A3C46-CD52-4A6A-AF58-E2164AACBF6D}"/>
              </a:ext>
            </a:extLst>
          </p:cNvPr>
          <p:cNvSpPr txBox="1"/>
          <p:nvPr/>
        </p:nvSpPr>
        <p:spPr>
          <a:xfrm>
            <a:off x="7357241" y="5023945"/>
            <a:ext cx="4650828" cy="923330"/>
          </a:xfrm>
          <a:prstGeom prst="rect">
            <a:avLst/>
          </a:prstGeom>
          <a:noFill/>
        </p:spPr>
        <p:txBody>
          <a:bodyPr wrap="square">
            <a:spAutoFit/>
          </a:bodyPr>
          <a:lstStyle/>
          <a:p>
            <a:endParaRPr lang="en-US" dirty="0">
              <a:hlinkClick r:id="rId3"/>
            </a:endParaRPr>
          </a:p>
          <a:p>
            <a:endParaRPr lang="en-US" dirty="0">
              <a:hlinkClick r:id="rId3"/>
            </a:endParaRPr>
          </a:p>
          <a:p>
            <a:r>
              <a:rPr lang="en-US" dirty="0">
                <a:hlinkClick r:id="rId3"/>
              </a:rPr>
              <a:t>https://www.bilibili.com/video/BV1pK411T7he</a:t>
            </a:r>
            <a:endParaRPr lang="en-US" dirty="0"/>
          </a:p>
        </p:txBody>
      </p:sp>
      <p:sp>
        <p:nvSpPr>
          <p:cNvPr id="11" name="TextBox 10">
            <a:extLst>
              <a:ext uri="{FF2B5EF4-FFF2-40B4-BE49-F238E27FC236}">
                <a16:creationId xmlns:a16="http://schemas.microsoft.com/office/drawing/2014/main" id="{6F8EA066-9635-4565-8EEA-7C52140B70BB}"/>
              </a:ext>
            </a:extLst>
          </p:cNvPr>
          <p:cNvSpPr txBox="1"/>
          <p:nvPr/>
        </p:nvSpPr>
        <p:spPr>
          <a:xfrm>
            <a:off x="8213835" y="1933904"/>
            <a:ext cx="2629246" cy="461665"/>
          </a:xfrm>
          <a:prstGeom prst="rect">
            <a:avLst/>
          </a:prstGeom>
          <a:noFill/>
        </p:spPr>
        <p:txBody>
          <a:bodyPr wrap="none" rtlCol="0">
            <a:spAutoFit/>
          </a:bodyPr>
          <a:lstStyle/>
          <a:p>
            <a:r>
              <a:rPr lang="en-US" altLang="zh-CN" sz="2400" dirty="0"/>
              <a:t>Julia</a:t>
            </a:r>
            <a:r>
              <a:rPr lang="zh-CN" altLang="en-US" sz="2400" dirty="0"/>
              <a:t>入门基础教程</a:t>
            </a:r>
            <a:endParaRPr lang="en-US" sz="2400" dirty="0"/>
          </a:p>
        </p:txBody>
      </p:sp>
      <p:pic>
        <p:nvPicPr>
          <p:cNvPr id="13" name="Picture 12" descr="A close up of text on a white surface&#10;&#10;Description automatically generated">
            <a:extLst>
              <a:ext uri="{FF2B5EF4-FFF2-40B4-BE49-F238E27FC236}">
                <a16:creationId xmlns:a16="http://schemas.microsoft.com/office/drawing/2014/main" id="{EF632754-0C7E-4229-A603-4B4F0E0BE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7973" y="3067108"/>
            <a:ext cx="1585097" cy="1585097"/>
          </a:xfrm>
          <a:prstGeom prst="rect">
            <a:avLst/>
          </a:prstGeom>
        </p:spPr>
      </p:pic>
    </p:spTree>
    <p:extLst>
      <p:ext uri="{BB962C8B-B14F-4D97-AF65-F5344CB8AC3E}">
        <p14:creationId xmlns:p14="http://schemas.microsoft.com/office/powerpoint/2010/main" val="2680025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A8EC90-5BA3-4FE7-B095-24C5B263930C}"/>
              </a:ext>
            </a:extLst>
          </p:cNvPr>
          <p:cNvSpPr txBox="1"/>
          <p:nvPr/>
        </p:nvSpPr>
        <p:spPr>
          <a:xfrm>
            <a:off x="2952519" y="3640852"/>
            <a:ext cx="6286961" cy="1569660"/>
          </a:xfrm>
          <a:prstGeom prst="rect">
            <a:avLst/>
          </a:prstGeom>
          <a:noFill/>
        </p:spPr>
        <p:txBody>
          <a:bodyPr wrap="square" rtlCol="0">
            <a:spAutoFit/>
          </a:bodyPr>
          <a:lstStyle/>
          <a:p>
            <a:pPr algn="ctr"/>
            <a:r>
              <a:rPr lang="en-US" sz="9600" b="1" dirty="0"/>
              <a:t>HACKABLE</a:t>
            </a:r>
          </a:p>
        </p:txBody>
      </p:sp>
      <p:sp>
        <p:nvSpPr>
          <p:cNvPr id="6" name="Title 1">
            <a:extLst>
              <a:ext uri="{FF2B5EF4-FFF2-40B4-BE49-F238E27FC236}">
                <a16:creationId xmlns:a16="http://schemas.microsoft.com/office/drawing/2014/main" id="{E2B5C6D0-F32A-425B-94C2-90991D3DB426}"/>
              </a:ext>
            </a:extLst>
          </p:cNvPr>
          <p:cNvSpPr>
            <a:spLocks noGrp="1"/>
          </p:cNvSpPr>
          <p:nvPr>
            <p:ph type="title"/>
          </p:nvPr>
        </p:nvSpPr>
        <p:spPr>
          <a:xfrm>
            <a:off x="838200" y="1030143"/>
            <a:ext cx="10515600" cy="2040371"/>
          </a:xfrm>
        </p:spPr>
        <p:txBody>
          <a:bodyPr>
            <a:normAutofit/>
          </a:bodyPr>
          <a:lstStyle/>
          <a:p>
            <a:pPr algn="ctr"/>
            <a:r>
              <a:rPr lang="en-US" altLang="zh-CN" sz="6000" b="1" dirty="0" err="1"/>
              <a:t>ReinforcementLearning.jl</a:t>
            </a:r>
            <a:br>
              <a:rPr lang="en-US" altLang="zh-CN" sz="6000" b="1" dirty="0"/>
            </a:br>
            <a:r>
              <a:rPr lang="en-US" altLang="zh-CN" sz="6000" b="1" dirty="0"/>
              <a:t>is</a:t>
            </a:r>
            <a:endParaRPr lang="en-US" sz="6000" b="1" dirty="0"/>
          </a:p>
        </p:txBody>
      </p:sp>
    </p:spTree>
    <p:extLst>
      <p:ext uri="{BB962C8B-B14F-4D97-AF65-F5344CB8AC3E}">
        <p14:creationId xmlns:p14="http://schemas.microsoft.com/office/powerpoint/2010/main" val="2927308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A7F292-2960-49A3-BA5C-77E947B691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0329" y="1234083"/>
            <a:ext cx="2611657" cy="1633050"/>
          </a:xfrm>
          <a:prstGeom prst="rect">
            <a:avLst/>
          </a:prstGeom>
        </p:spPr>
      </p:pic>
      <p:sp>
        <p:nvSpPr>
          <p:cNvPr id="6" name="Rectangle 5">
            <a:extLst>
              <a:ext uri="{FF2B5EF4-FFF2-40B4-BE49-F238E27FC236}">
                <a16:creationId xmlns:a16="http://schemas.microsoft.com/office/drawing/2014/main" id="{A28AE18C-5056-4556-A7E6-7F630ECAC559}"/>
              </a:ext>
            </a:extLst>
          </p:cNvPr>
          <p:cNvSpPr/>
          <p:nvPr/>
        </p:nvSpPr>
        <p:spPr>
          <a:xfrm>
            <a:off x="2485696" y="3702105"/>
            <a:ext cx="7520152" cy="1200329"/>
          </a:xfrm>
          <a:prstGeom prst="rect">
            <a:avLst/>
          </a:prstGeom>
          <a:noFill/>
        </p:spPr>
        <p:txBody>
          <a:bodyPr wrap="square" lIns="91440" tIns="45720" rIns="91440" bIns="45720">
            <a:spAutoFit/>
          </a:bodyPr>
          <a:lstStyle/>
          <a:p>
            <a:pPr algn="ctr"/>
            <a:r>
              <a:rPr lang="en-US" sz="7200" b="1" dirty="0">
                <a:ln w="22225">
                  <a:solidFill>
                    <a:schemeClr val="accent2"/>
                  </a:solidFill>
                  <a:prstDash val="solid"/>
                </a:ln>
                <a:solidFill>
                  <a:schemeClr val="accent2">
                    <a:lumMod val="40000"/>
                    <a:lumOff val="60000"/>
                  </a:schemeClr>
                </a:solidFill>
              </a:rPr>
              <a:t>Multiple Dispatch</a:t>
            </a:r>
          </a:p>
        </p:txBody>
      </p:sp>
    </p:spTree>
    <p:extLst>
      <p:ext uri="{BB962C8B-B14F-4D97-AF65-F5344CB8AC3E}">
        <p14:creationId xmlns:p14="http://schemas.microsoft.com/office/powerpoint/2010/main" val="13269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88C1AD5-ADD9-45CB-B495-FF28436F333B}"/>
              </a:ext>
            </a:extLst>
          </p:cNvPr>
          <p:cNvSpPr/>
          <p:nvPr/>
        </p:nvSpPr>
        <p:spPr>
          <a:xfrm>
            <a:off x="1317671" y="794185"/>
            <a:ext cx="2743201" cy="1204649"/>
          </a:xfrm>
          <a:prstGeom prst="ellipse">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p:txBody>
      </p:sp>
      <p:sp>
        <p:nvSpPr>
          <p:cNvPr id="5" name="Rectangle: Rounded Corners 4">
            <a:extLst>
              <a:ext uri="{FF2B5EF4-FFF2-40B4-BE49-F238E27FC236}">
                <a16:creationId xmlns:a16="http://schemas.microsoft.com/office/drawing/2014/main" id="{DE0AEDEE-2E65-413C-A4F7-FDBCA05D4D3C}"/>
              </a:ext>
            </a:extLst>
          </p:cNvPr>
          <p:cNvSpPr/>
          <p:nvPr/>
        </p:nvSpPr>
        <p:spPr>
          <a:xfrm>
            <a:off x="6888691" y="787501"/>
            <a:ext cx="2743201" cy="1204649"/>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Policy</a:t>
            </a:r>
          </a:p>
        </p:txBody>
      </p:sp>
      <p:sp>
        <p:nvSpPr>
          <p:cNvPr id="6" name="TextBox 5">
            <a:extLst>
              <a:ext uri="{FF2B5EF4-FFF2-40B4-BE49-F238E27FC236}">
                <a16:creationId xmlns:a16="http://schemas.microsoft.com/office/drawing/2014/main" id="{46C660FF-AECE-4282-A072-3DA7477C1D75}"/>
              </a:ext>
            </a:extLst>
          </p:cNvPr>
          <p:cNvSpPr txBox="1"/>
          <p:nvPr/>
        </p:nvSpPr>
        <p:spPr>
          <a:xfrm>
            <a:off x="1748893" y="2223650"/>
            <a:ext cx="3197179" cy="2585323"/>
          </a:xfrm>
          <a:prstGeom prst="rect">
            <a:avLst/>
          </a:prstGeom>
          <a:noFill/>
        </p:spPr>
        <p:txBody>
          <a:bodyPr wrap="square" rtlCol="0">
            <a:spAutoFit/>
          </a:bodyPr>
          <a:lstStyle/>
          <a:p>
            <a:r>
              <a:rPr lang="en-US" dirty="0"/>
              <a:t>Trait Based Design:</a:t>
            </a:r>
          </a:p>
          <a:p>
            <a:endParaRPr lang="en-US" dirty="0"/>
          </a:p>
          <a:p>
            <a:pPr marL="285750" indent="-285750">
              <a:buFont typeface="Arial" panose="020B0604020202020204" pitchFamily="34" charset="0"/>
              <a:buChar char="•"/>
            </a:pPr>
            <a:r>
              <a:rPr lang="en-US" b="0" i="0" dirty="0" err="1">
                <a:solidFill>
                  <a:srgbClr val="6A737D"/>
                </a:solidFill>
                <a:effectLst/>
                <a:latin typeface="SFMono-Regular"/>
              </a:rPr>
              <a:t>NumAgentStyle</a:t>
            </a:r>
            <a:endParaRPr lang="en-US" b="0" i="0" dirty="0">
              <a:solidFill>
                <a:srgbClr val="6A737D"/>
              </a:solidFill>
              <a:effectLst/>
              <a:latin typeface="SFMono-Regular"/>
            </a:endParaRPr>
          </a:p>
          <a:p>
            <a:pPr marL="285750" indent="-285750">
              <a:buFont typeface="Arial" panose="020B0604020202020204" pitchFamily="34" charset="0"/>
              <a:buChar char="•"/>
            </a:pPr>
            <a:r>
              <a:rPr lang="en-US" b="0" i="0" dirty="0" err="1">
                <a:solidFill>
                  <a:srgbClr val="6A737D"/>
                </a:solidFill>
                <a:effectLst/>
                <a:latin typeface="SFMono-Regular"/>
              </a:rPr>
              <a:t>DynamicStyle</a:t>
            </a:r>
            <a:endParaRPr lang="en-US" dirty="0">
              <a:solidFill>
                <a:srgbClr val="6A737D"/>
              </a:solidFill>
              <a:latin typeface="SFMono-Regular"/>
            </a:endParaRPr>
          </a:p>
          <a:p>
            <a:pPr marL="285750" indent="-285750">
              <a:buFont typeface="Arial" panose="020B0604020202020204" pitchFamily="34" charset="0"/>
              <a:buChar char="•"/>
            </a:pPr>
            <a:r>
              <a:rPr lang="en-US" b="0" i="0" dirty="0" err="1">
                <a:solidFill>
                  <a:srgbClr val="6A737D"/>
                </a:solidFill>
                <a:effectLst/>
                <a:latin typeface="SFMono-Regular"/>
              </a:rPr>
              <a:t>InformationStyle</a:t>
            </a:r>
            <a:endParaRPr lang="en-US" b="0" i="0" dirty="0">
              <a:solidFill>
                <a:srgbClr val="6A737D"/>
              </a:solidFill>
              <a:effectLst/>
              <a:latin typeface="SFMono-Regular"/>
            </a:endParaRPr>
          </a:p>
          <a:p>
            <a:pPr marL="285750" indent="-285750">
              <a:buFont typeface="Arial" panose="020B0604020202020204" pitchFamily="34" charset="0"/>
              <a:buChar char="•"/>
            </a:pPr>
            <a:r>
              <a:rPr lang="en-US" b="0" i="0" dirty="0" err="1">
                <a:solidFill>
                  <a:srgbClr val="6A737D"/>
                </a:solidFill>
                <a:effectLst/>
                <a:latin typeface="SFMono-Regular"/>
              </a:rPr>
              <a:t>ChanceStyle</a:t>
            </a:r>
            <a:endParaRPr lang="en-US" dirty="0">
              <a:solidFill>
                <a:srgbClr val="6A737D"/>
              </a:solidFill>
              <a:latin typeface="SFMono-Regular"/>
            </a:endParaRPr>
          </a:p>
          <a:p>
            <a:pPr marL="285750" indent="-285750">
              <a:buFont typeface="Arial" panose="020B0604020202020204" pitchFamily="34" charset="0"/>
              <a:buChar char="•"/>
            </a:pPr>
            <a:r>
              <a:rPr lang="en-US" b="0" i="0" dirty="0" err="1">
                <a:solidFill>
                  <a:srgbClr val="6A737D"/>
                </a:solidFill>
                <a:effectLst/>
                <a:latin typeface="SFMono-Regular"/>
              </a:rPr>
              <a:t>RewardStyle</a:t>
            </a:r>
            <a:endParaRPr lang="en-US" b="0" i="0" dirty="0">
              <a:solidFill>
                <a:srgbClr val="6A737D"/>
              </a:solidFill>
              <a:effectLst/>
              <a:latin typeface="SFMono-Regular"/>
            </a:endParaRPr>
          </a:p>
          <a:p>
            <a:pPr marL="285750" indent="-285750">
              <a:buFont typeface="Arial" panose="020B0604020202020204" pitchFamily="34" charset="0"/>
              <a:buChar char="•"/>
            </a:pPr>
            <a:r>
              <a:rPr lang="en-US" b="0" i="0" dirty="0" err="1">
                <a:solidFill>
                  <a:srgbClr val="6A737D"/>
                </a:solidFill>
                <a:effectLst/>
                <a:latin typeface="SFMono-Regular"/>
              </a:rPr>
              <a:t>UtilityStyle</a:t>
            </a:r>
            <a:endParaRPr lang="en-US" dirty="0">
              <a:solidFill>
                <a:srgbClr val="6A737D"/>
              </a:solidFill>
              <a:latin typeface="SFMono-Regular"/>
            </a:endParaRPr>
          </a:p>
          <a:p>
            <a:pPr marL="285750" indent="-285750">
              <a:buFont typeface="Arial" panose="020B0604020202020204" pitchFamily="34" charset="0"/>
              <a:buChar char="•"/>
            </a:pPr>
            <a:r>
              <a:rPr lang="en-US" b="0" i="0" dirty="0" err="1">
                <a:solidFill>
                  <a:srgbClr val="6A737D"/>
                </a:solidFill>
                <a:effectLst/>
                <a:latin typeface="SFMono-Regular"/>
              </a:rPr>
              <a:t>ActionStyle</a:t>
            </a:r>
            <a:endParaRPr lang="en-US" b="0" i="0" dirty="0">
              <a:solidFill>
                <a:srgbClr val="6A737D"/>
              </a:solidFill>
              <a:effectLst/>
              <a:latin typeface="SFMono-Regular"/>
            </a:endParaRPr>
          </a:p>
        </p:txBody>
      </p:sp>
      <p:sp>
        <p:nvSpPr>
          <p:cNvPr id="7" name="TextBox 6">
            <a:extLst>
              <a:ext uri="{FF2B5EF4-FFF2-40B4-BE49-F238E27FC236}">
                <a16:creationId xmlns:a16="http://schemas.microsoft.com/office/drawing/2014/main" id="{1889C91F-74EF-4E8C-8ABD-36E3C86F24D9}"/>
              </a:ext>
            </a:extLst>
          </p:cNvPr>
          <p:cNvSpPr txBox="1"/>
          <p:nvPr/>
        </p:nvSpPr>
        <p:spPr>
          <a:xfrm>
            <a:off x="1646960" y="4958228"/>
            <a:ext cx="2249631" cy="369332"/>
          </a:xfrm>
          <a:prstGeom prst="rect">
            <a:avLst/>
          </a:prstGeom>
          <a:noFill/>
        </p:spPr>
        <p:txBody>
          <a:bodyPr wrap="square" rtlCol="0">
            <a:spAutoFit/>
          </a:bodyPr>
          <a:lstStyle/>
          <a:p>
            <a:r>
              <a:rPr lang="en-US" b="1" i="0" dirty="0">
                <a:solidFill>
                  <a:srgbClr val="222222"/>
                </a:solidFill>
                <a:effectLst/>
                <a:latin typeface="DDG_ProximaNova"/>
              </a:rPr>
              <a:t>Delegation pattern</a:t>
            </a:r>
            <a:endParaRPr lang="en-US" dirty="0"/>
          </a:p>
        </p:txBody>
      </p:sp>
      <p:sp>
        <p:nvSpPr>
          <p:cNvPr id="8" name="TextBox 7">
            <a:extLst>
              <a:ext uri="{FF2B5EF4-FFF2-40B4-BE49-F238E27FC236}">
                <a16:creationId xmlns:a16="http://schemas.microsoft.com/office/drawing/2014/main" id="{240C8498-6E4B-4475-99FC-428F6989BB37}"/>
              </a:ext>
            </a:extLst>
          </p:cNvPr>
          <p:cNvSpPr txBox="1"/>
          <p:nvPr/>
        </p:nvSpPr>
        <p:spPr>
          <a:xfrm>
            <a:off x="1748893" y="5476815"/>
            <a:ext cx="2696441"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StateOverridenEnv</a:t>
            </a:r>
            <a:endParaRPr lang="en-US" dirty="0"/>
          </a:p>
          <a:p>
            <a:pPr marL="285750" indent="-285750">
              <a:buFont typeface="Arial" panose="020B0604020202020204" pitchFamily="34" charset="0"/>
              <a:buChar char="•"/>
            </a:pPr>
            <a:r>
              <a:rPr lang="en-US" dirty="0" err="1"/>
              <a:t>RewardOverridenEnv</a:t>
            </a:r>
            <a:endParaRPr lang="en-US" dirty="0"/>
          </a:p>
          <a:p>
            <a:pPr marL="285750" indent="-285750">
              <a:buFont typeface="Arial" panose="020B0604020202020204" pitchFamily="34" charset="0"/>
              <a:buChar char="•"/>
            </a:pPr>
            <a:r>
              <a:rPr lang="en-US" altLang="zh-CN" dirty="0" err="1"/>
              <a:t>ActionScaledEnv</a:t>
            </a:r>
            <a:endParaRPr lang="en-US" dirty="0"/>
          </a:p>
          <a:p>
            <a:pPr marL="285750" indent="-285750">
              <a:buFont typeface="Arial" panose="020B0604020202020204" pitchFamily="34" charset="0"/>
              <a:buChar char="•"/>
            </a:pPr>
            <a:r>
              <a:rPr lang="en-US" dirty="0"/>
              <a:t>….</a:t>
            </a:r>
          </a:p>
        </p:txBody>
      </p:sp>
      <p:sp>
        <p:nvSpPr>
          <p:cNvPr id="9" name="TextBox 8">
            <a:extLst>
              <a:ext uri="{FF2B5EF4-FFF2-40B4-BE49-F238E27FC236}">
                <a16:creationId xmlns:a16="http://schemas.microsoft.com/office/drawing/2014/main" id="{532516E7-3200-4D71-B4F6-B3DBD9F7E5E0}"/>
              </a:ext>
            </a:extLst>
          </p:cNvPr>
          <p:cNvSpPr txBox="1"/>
          <p:nvPr/>
        </p:nvSpPr>
        <p:spPr>
          <a:xfrm>
            <a:off x="7045036" y="2384709"/>
            <a:ext cx="736868" cy="369332"/>
          </a:xfrm>
          <a:prstGeom prst="rect">
            <a:avLst/>
          </a:prstGeom>
          <a:noFill/>
        </p:spPr>
        <p:txBody>
          <a:bodyPr wrap="none" rtlCol="0">
            <a:spAutoFit/>
          </a:bodyPr>
          <a:lstStyle/>
          <a:p>
            <a:r>
              <a:rPr lang="en-US" dirty="0"/>
              <a:t>Agent</a:t>
            </a:r>
          </a:p>
        </p:txBody>
      </p:sp>
      <p:sp>
        <p:nvSpPr>
          <p:cNvPr id="10" name="TextBox 9">
            <a:extLst>
              <a:ext uri="{FF2B5EF4-FFF2-40B4-BE49-F238E27FC236}">
                <a16:creationId xmlns:a16="http://schemas.microsoft.com/office/drawing/2014/main" id="{0E23A069-2558-4A16-8A76-E7F4E65E190C}"/>
              </a:ext>
            </a:extLst>
          </p:cNvPr>
          <p:cNvSpPr txBox="1"/>
          <p:nvPr/>
        </p:nvSpPr>
        <p:spPr>
          <a:xfrm>
            <a:off x="1522268" y="315747"/>
            <a:ext cx="3423804" cy="369332"/>
          </a:xfrm>
          <a:prstGeom prst="rect">
            <a:avLst/>
          </a:prstGeom>
          <a:noFill/>
        </p:spPr>
        <p:txBody>
          <a:bodyPr wrap="square" rtlCol="0">
            <a:spAutoFit/>
          </a:bodyPr>
          <a:lstStyle/>
          <a:p>
            <a:r>
              <a:rPr lang="en-US" dirty="0"/>
              <a:t>(env::</a:t>
            </a:r>
            <a:r>
              <a:rPr lang="en-US" dirty="0" err="1"/>
              <a:t>AbstractEnv</a:t>
            </a:r>
            <a:r>
              <a:rPr lang="en-US" dirty="0"/>
              <a:t>) -&gt; action</a:t>
            </a:r>
          </a:p>
        </p:txBody>
      </p:sp>
      <p:sp>
        <p:nvSpPr>
          <p:cNvPr id="12" name="TextBox 11">
            <a:extLst>
              <a:ext uri="{FF2B5EF4-FFF2-40B4-BE49-F238E27FC236}">
                <a16:creationId xmlns:a16="http://schemas.microsoft.com/office/drawing/2014/main" id="{0A6EE4EC-75F3-4EC6-B8C7-233F2505882E}"/>
              </a:ext>
            </a:extLst>
          </p:cNvPr>
          <p:cNvSpPr txBox="1"/>
          <p:nvPr/>
        </p:nvSpPr>
        <p:spPr>
          <a:xfrm>
            <a:off x="6418116" y="252923"/>
            <a:ext cx="4191243" cy="369332"/>
          </a:xfrm>
          <a:prstGeom prst="rect">
            <a:avLst/>
          </a:prstGeom>
          <a:noFill/>
        </p:spPr>
        <p:txBody>
          <a:bodyPr wrap="square" rtlCol="0">
            <a:spAutoFit/>
          </a:bodyPr>
          <a:lstStyle/>
          <a:p>
            <a:r>
              <a:rPr lang="en-US" dirty="0"/>
              <a:t>(policy::</a:t>
            </a:r>
            <a:r>
              <a:rPr lang="en-US" dirty="0" err="1"/>
              <a:t>AbstractPolicy</a:t>
            </a:r>
            <a:r>
              <a:rPr lang="en-US" dirty="0"/>
              <a:t>)(env) -&gt; action</a:t>
            </a:r>
          </a:p>
        </p:txBody>
      </p:sp>
      <p:sp>
        <p:nvSpPr>
          <p:cNvPr id="14" name="TextBox 13">
            <a:extLst>
              <a:ext uri="{FF2B5EF4-FFF2-40B4-BE49-F238E27FC236}">
                <a16:creationId xmlns:a16="http://schemas.microsoft.com/office/drawing/2014/main" id="{FB8745B1-D72B-4812-BFED-CE2DF96E01B9}"/>
              </a:ext>
            </a:extLst>
          </p:cNvPr>
          <p:cNvSpPr txBox="1"/>
          <p:nvPr/>
        </p:nvSpPr>
        <p:spPr>
          <a:xfrm>
            <a:off x="7348104" y="2879690"/>
            <a:ext cx="1961371" cy="369332"/>
          </a:xfrm>
          <a:prstGeom prst="rect">
            <a:avLst/>
          </a:prstGeom>
          <a:noFill/>
        </p:spPr>
        <p:txBody>
          <a:bodyPr wrap="none" rtlCol="0">
            <a:spAutoFit/>
          </a:bodyPr>
          <a:lstStyle/>
          <a:p>
            <a:r>
              <a:rPr lang="en-US" altLang="zh-CN" dirty="0" err="1"/>
              <a:t>RandomStartPolicy</a:t>
            </a:r>
            <a:endParaRPr lang="en-US" dirty="0"/>
          </a:p>
        </p:txBody>
      </p:sp>
      <p:sp>
        <p:nvSpPr>
          <p:cNvPr id="16" name="TextBox 15">
            <a:extLst>
              <a:ext uri="{FF2B5EF4-FFF2-40B4-BE49-F238E27FC236}">
                <a16:creationId xmlns:a16="http://schemas.microsoft.com/office/drawing/2014/main" id="{EE29D8C4-A11C-4BBC-986E-76E5D5264F91}"/>
              </a:ext>
            </a:extLst>
          </p:cNvPr>
          <p:cNvSpPr txBox="1"/>
          <p:nvPr/>
        </p:nvSpPr>
        <p:spPr>
          <a:xfrm>
            <a:off x="7670522" y="3457343"/>
            <a:ext cx="1446422" cy="369332"/>
          </a:xfrm>
          <a:prstGeom prst="rect">
            <a:avLst/>
          </a:prstGeom>
          <a:noFill/>
        </p:spPr>
        <p:txBody>
          <a:bodyPr wrap="none" rtlCol="0">
            <a:spAutoFit/>
          </a:bodyPr>
          <a:lstStyle/>
          <a:p>
            <a:r>
              <a:rPr lang="en-US" altLang="zh-CN" dirty="0" err="1"/>
              <a:t>QBasedPolicy</a:t>
            </a:r>
            <a:endParaRPr lang="en-US" dirty="0"/>
          </a:p>
        </p:txBody>
      </p:sp>
      <p:sp>
        <p:nvSpPr>
          <p:cNvPr id="18" name="TextBox 17">
            <a:extLst>
              <a:ext uri="{FF2B5EF4-FFF2-40B4-BE49-F238E27FC236}">
                <a16:creationId xmlns:a16="http://schemas.microsoft.com/office/drawing/2014/main" id="{27B3E2A8-D2BD-49E6-ADB6-33B487A898BD}"/>
              </a:ext>
            </a:extLst>
          </p:cNvPr>
          <p:cNvSpPr txBox="1"/>
          <p:nvPr/>
        </p:nvSpPr>
        <p:spPr>
          <a:xfrm>
            <a:off x="7968095" y="4054318"/>
            <a:ext cx="1353256" cy="369332"/>
          </a:xfrm>
          <a:prstGeom prst="rect">
            <a:avLst/>
          </a:prstGeom>
          <a:noFill/>
        </p:spPr>
        <p:txBody>
          <a:bodyPr wrap="none" rtlCol="0">
            <a:spAutoFit/>
          </a:bodyPr>
          <a:lstStyle/>
          <a:p>
            <a:r>
              <a:rPr lang="en-US" altLang="zh-CN" dirty="0" err="1"/>
              <a:t>DQNLearner</a:t>
            </a:r>
            <a:endParaRPr lang="en-US" dirty="0"/>
          </a:p>
        </p:txBody>
      </p:sp>
      <p:sp>
        <p:nvSpPr>
          <p:cNvPr id="20" name="TextBox 19">
            <a:extLst>
              <a:ext uri="{FF2B5EF4-FFF2-40B4-BE49-F238E27FC236}">
                <a16:creationId xmlns:a16="http://schemas.microsoft.com/office/drawing/2014/main" id="{E2DD2590-E378-48A1-9C05-0396219ADF97}"/>
              </a:ext>
            </a:extLst>
          </p:cNvPr>
          <p:cNvSpPr txBox="1"/>
          <p:nvPr/>
        </p:nvSpPr>
        <p:spPr>
          <a:xfrm>
            <a:off x="8260292" y="4588896"/>
            <a:ext cx="2911566" cy="369332"/>
          </a:xfrm>
          <a:prstGeom prst="rect">
            <a:avLst/>
          </a:prstGeom>
          <a:noFill/>
        </p:spPr>
        <p:txBody>
          <a:bodyPr wrap="none" rtlCol="0">
            <a:spAutoFit/>
          </a:bodyPr>
          <a:lstStyle/>
          <a:p>
            <a:r>
              <a:rPr lang="en-US" altLang="zh-CN" dirty="0" err="1"/>
              <a:t>NeuralNetworkApproximator</a:t>
            </a:r>
            <a:endParaRPr lang="en-US" dirty="0"/>
          </a:p>
        </p:txBody>
      </p:sp>
      <p:sp>
        <p:nvSpPr>
          <p:cNvPr id="22" name="TextBox 21">
            <a:extLst>
              <a:ext uri="{FF2B5EF4-FFF2-40B4-BE49-F238E27FC236}">
                <a16:creationId xmlns:a16="http://schemas.microsoft.com/office/drawing/2014/main" id="{DD795348-F11B-4D09-B213-E640815E3D07}"/>
              </a:ext>
            </a:extLst>
          </p:cNvPr>
          <p:cNvSpPr txBox="1"/>
          <p:nvPr/>
        </p:nvSpPr>
        <p:spPr>
          <a:xfrm>
            <a:off x="8680312" y="5107483"/>
            <a:ext cx="793807" cy="369332"/>
          </a:xfrm>
          <a:prstGeom prst="rect">
            <a:avLst/>
          </a:prstGeom>
          <a:noFill/>
        </p:spPr>
        <p:txBody>
          <a:bodyPr wrap="none" rtlCol="0">
            <a:spAutoFit/>
          </a:bodyPr>
          <a:lstStyle/>
          <a:p>
            <a:r>
              <a:rPr lang="en-US" altLang="zh-CN" dirty="0"/>
              <a:t>Model</a:t>
            </a:r>
            <a:endParaRPr lang="en-US" dirty="0"/>
          </a:p>
        </p:txBody>
      </p:sp>
    </p:spTree>
    <p:extLst>
      <p:ext uri="{BB962C8B-B14F-4D97-AF65-F5344CB8AC3E}">
        <p14:creationId xmlns:p14="http://schemas.microsoft.com/office/powerpoint/2010/main" val="3255724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E7738F2-7DA8-4CB2-B0F3-1D5414E42D57}"/>
              </a:ext>
            </a:extLst>
          </p:cNvPr>
          <p:cNvPicPr>
            <a:picLocks noChangeAspect="1"/>
          </p:cNvPicPr>
          <p:nvPr/>
        </p:nvPicPr>
        <p:blipFill>
          <a:blip r:embed="rId2"/>
          <a:stretch>
            <a:fillRect/>
          </a:stretch>
        </p:blipFill>
        <p:spPr>
          <a:xfrm>
            <a:off x="28280" y="2073396"/>
            <a:ext cx="3671361" cy="2437938"/>
          </a:xfrm>
          <a:prstGeom prst="rect">
            <a:avLst/>
          </a:prstGeom>
        </p:spPr>
      </p:pic>
      <p:sp>
        <p:nvSpPr>
          <p:cNvPr id="15" name="TextBox 14">
            <a:extLst>
              <a:ext uri="{FF2B5EF4-FFF2-40B4-BE49-F238E27FC236}">
                <a16:creationId xmlns:a16="http://schemas.microsoft.com/office/drawing/2014/main" id="{BC3D8CD2-FED6-4371-99FE-44111FA62477}"/>
              </a:ext>
            </a:extLst>
          </p:cNvPr>
          <p:cNvSpPr txBox="1"/>
          <p:nvPr/>
        </p:nvSpPr>
        <p:spPr>
          <a:xfrm>
            <a:off x="4062248" y="345005"/>
            <a:ext cx="6096000" cy="923330"/>
          </a:xfrm>
          <a:prstGeom prst="rect">
            <a:avLst/>
          </a:prstGeom>
          <a:noFill/>
        </p:spPr>
        <p:txBody>
          <a:bodyPr wrap="square">
            <a:spAutoFit/>
          </a:bodyPr>
          <a:lstStyle/>
          <a:p>
            <a:r>
              <a:rPr lang="en-US" b="0" dirty="0">
                <a:solidFill>
                  <a:srgbClr val="569CD6"/>
                </a:solidFill>
                <a:effectLst/>
                <a:latin typeface="Consolas, Courier New"/>
              </a:rPr>
              <a:t>function</a:t>
            </a:r>
            <a:r>
              <a:rPr lang="en-US" b="0" dirty="0">
                <a:solidFill>
                  <a:srgbClr val="D4D4D4"/>
                </a:solidFill>
                <a:effectLst/>
                <a:latin typeface="Consolas, Courier New"/>
              </a:rPr>
              <a:t> </a:t>
            </a:r>
            <a:r>
              <a:rPr lang="en-US" b="0" dirty="0" err="1">
                <a:solidFill>
                  <a:srgbClr val="D4D4D4"/>
                </a:solidFill>
                <a:effectLst/>
                <a:latin typeface="Consolas, Courier New"/>
              </a:rPr>
              <a:t>Base.</a:t>
            </a:r>
            <a:r>
              <a:rPr lang="en-US" b="0" dirty="0" err="1">
                <a:solidFill>
                  <a:srgbClr val="DCDCAA"/>
                </a:solidFill>
                <a:effectLst/>
                <a:latin typeface="Consolas, Courier New"/>
              </a:rPr>
              <a:t>run</a:t>
            </a:r>
            <a:r>
              <a:rPr lang="en-US" b="0" dirty="0">
                <a:solidFill>
                  <a:srgbClr val="D4D4D4"/>
                </a:solidFill>
                <a:effectLst/>
                <a:latin typeface="Consolas, Courier New"/>
              </a:rPr>
              <a:t>(π, env::</a:t>
            </a:r>
            <a:r>
              <a:rPr lang="en-US" b="0" dirty="0" err="1">
                <a:solidFill>
                  <a:srgbClr val="4EC9B0"/>
                </a:solidFill>
                <a:effectLst/>
                <a:latin typeface="Consolas, Courier New"/>
              </a:rPr>
              <a:t>AbstractEnv</a:t>
            </a:r>
            <a:r>
              <a:rPr lang="en-US" b="0" dirty="0">
                <a:solidFill>
                  <a:srgbClr val="D4D4D4"/>
                </a:solidFill>
                <a:effectLst/>
                <a:latin typeface="Consolas, Courier New"/>
              </a:rPr>
              <a:t>)</a:t>
            </a:r>
          </a:p>
          <a:p>
            <a:r>
              <a:rPr lang="en-US" b="0" dirty="0">
                <a:solidFill>
                  <a:srgbClr val="D4D4D4"/>
                </a:solidFill>
                <a:effectLst/>
                <a:latin typeface="Consolas, Courier New"/>
              </a:rPr>
              <a:t>    env |&gt; π |&gt; env</a:t>
            </a:r>
          </a:p>
          <a:p>
            <a:r>
              <a:rPr lang="en-US" b="0" dirty="0">
                <a:solidFill>
                  <a:srgbClr val="C586C0"/>
                </a:solidFill>
                <a:effectLst/>
                <a:latin typeface="Consolas, Courier New"/>
              </a:rPr>
              <a:t>end</a:t>
            </a:r>
            <a:endParaRPr lang="en-US" b="0" dirty="0">
              <a:solidFill>
                <a:srgbClr val="D4D4D4"/>
              </a:solidFill>
              <a:effectLst/>
              <a:latin typeface="Consolas, Courier New"/>
            </a:endParaRPr>
          </a:p>
        </p:txBody>
      </p:sp>
      <p:sp>
        <p:nvSpPr>
          <p:cNvPr id="19" name="TextBox 18">
            <a:extLst>
              <a:ext uri="{FF2B5EF4-FFF2-40B4-BE49-F238E27FC236}">
                <a16:creationId xmlns:a16="http://schemas.microsoft.com/office/drawing/2014/main" id="{5B97366D-871D-4D50-A3C7-93AF6C25DFC8}"/>
              </a:ext>
            </a:extLst>
          </p:cNvPr>
          <p:cNvSpPr txBox="1"/>
          <p:nvPr/>
        </p:nvSpPr>
        <p:spPr>
          <a:xfrm>
            <a:off x="4030718" y="1434349"/>
            <a:ext cx="6127530" cy="1477328"/>
          </a:xfrm>
          <a:prstGeom prst="rect">
            <a:avLst/>
          </a:prstGeom>
          <a:noFill/>
        </p:spPr>
        <p:txBody>
          <a:bodyPr wrap="square">
            <a:spAutoFit/>
          </a:bodyPr>
          <a:lstStyle/>
          <a:p>
            <a:r>
              <a:rPr lang="en-US" b="0" dirty="0">
                <a:solidFill>
                  <a:srgbClr val="569CD6"/>
                </a:solidFill>
                <a:effectLst/>
                <a:latin typeface="Consolas, Courier New"/>
              </a:rPr>
              <a:t>function</a:t>
            </a:r>
            <a:r>
              <a:rPr lang="en-US" b="0" dirty="0">
                <a:solidFill>
                  <a:srgbClr val="D4D4D4"/>
                </a:solidFill>
                <a:effectLst/>
                <a:latin typeface="Consolas, Courier New"/>
              </a:rPr>
              <a:t> </a:t>
            </a:r>
            <a:r>
              <a:rPr lang="en-US" b="0" dirty="0" err="1">
                <a:solidFill>
                  <a:srgbClr val="D4D4D4"/>
                </a:solidFill>
                <a:effectLst/>
                <a:latin typeface="Consolas, Courier New"/>
              </a:rPr>
              <a:t>Base.</a:t>
            </a:r>
            <a:r>
              <a:rPr lang="en-US" b="0" dirty="0" err="1">
                <a:solidFill>
                  <a:srgbClr val="DCDCAA"/>
                </a:solidFill>
                <a:effectLst/>
                <a:latin typeface="Consolas, Courier New"/>
              </a:rPr>
              <a:t>run</a:t>
            </a:r>
            <a:r>
              <a:rPr lang="en-US" b="0" dirty="0">
                <a:solidFill>
                  <a:srgbClr val="D4D4D4"/>
                </a:solidFill>
                <a:effectLst/>
                <a:latin typeface="Consolas, Courier New"/>
              </a:rPr>
              <a:t>(</a:t>
            </a:r>
            <a:r>
              <a:rPr lang="el-GR" b="0" dirty="0">
                <a:solidFill>
                  <a:srgbClr val="D4D4D4"/>
                </a:solidFill>
                <a:effectLst/>
                <a:latin typeface="Consolas, Courier New"/>
              </a:rPr>
              <a:t>π, </a:t>
            </a:r>
            <a:r>
              <a:rPr lang="en-US" b="0" dirty="0">
                <a:solidFill>
                  <a:srgbClr val="D4D4D4"/>
                </a:solidFill>
                <a:effectLst/>
                <a:latin typeface="Consolas, Courier New"/>
              </a:rPr>
              <a:t>env::</a:t>
            </a:r>
            <a:r>
              <a:rPr lang="en-US" b="0" dirty="0" err="1">
                <a:solidFill>
                  <a:srgbClr val="4EC9B0"/>
                </a:solidFill>
                <a:effectLst/>
                <a:latin typeface="Consolas, Courier New"/>
              </a:rPr>
              <a:t>AbstractEnv</a:t>
            </a:r>
            <a:r>
              <a:rPr lang="en-US" b="0" dirty="0">
                <a:solidFill>
                  <a:srgbClr val="D4D4D4"/>
                </a:solidFill>
                <a:effectLst/>
                <a:latin typeface="Consolas, Courier New"/>
              </a:rPr>
              <a:t>)</a:t>
            </a:r>
          </a:p>
          <a:p>
            <a:r>
              <a:rPr lang="en-US" b="0" dirty="0">
                <a:solidFill>
                  <a:srgbClr val="D4D4D4"/>
                </a:solidFill>
                <a:effectLst/>
                <a:latin typeface="Consolas, Courier New"/>
              </a:rPr>
              <a:t>    </a:t>
            </a:r>
            <a:r>
              <a:rPr lang="en-US" b="0" dirty="0">
                <a:solidFill>
                  <a:srgbClr val="C586C0"/>
                </a:solidFill>
                <a:effectLst/>
                <a:latin typeface="Consolas, Courier New"/>
              </a:rPr>
              <a:t>while</a:t>
            </a:r>
            <a:r>
              <a:rPr lang="en-US" b="0" dirty="0">
                <a:solidFill>
                  <a:srgbClr val="D4D4D4"/>
                </a:solidFill>
                <a:effectLst/>
                <a:latin typeface="Consolas, Courier New"/>
              </a:rPr>
              <a:t> !</a:t>
            </a:r>
            <a:r>
              <a:rPr lang="en-US" b="0" dirty="0" err="1">
                <a:solidFill>
                  <a:srgbClr val="DCDCAA"/>
                </a:solidFill>
                <a:effectLst/>
                <a:latin typeface="Consolas, Courier New"/>
              </a:rPr>
              <a:t>get_terminal</a:t>
            </a:r>
            <a:r>
              <a:rPr lang="en-US" b="0" dirty="0">
                <a:solidFill>
                  <a:srgbClr val="D4D4D4"/>
                </a:solidFill>
                <a:effectLst/>
                <a:latin typeface="Consolas, Courier New"/>
              </a:rPr>
              <a:t>(env)</a:t>
            </a:r>
          </a:p>
          <a:p>
            <a:r>
              <a:rPr lang="en-US" b="0" dirty="0">
                <a:solidFill>
                  <a:srgbClr val="D4D4D4"/>
                </a:solidFill>
                <a:effectLst/>
                <a:latin typeface="Consolas, Courier New"/>
              </a:rPr>
              <a:t>        env |&gt; </a:t>
            </a:r>
            <a:r>
              <a:rPr lang="el-GR" b="0" dirty="0">
                <a:solidFill>
                  <a:srgbClr val="D4D4D4"/>
                </a:solidFill>
                <a:effectLst/>
                <a:latin typeface="Consolas, Courier New"/>
              </a:rPr>
              <a:t>π |&gt; </a:t>
            </a:r>
            <a:r>
              <a:rPr lang="en-US" b="0" dirty="0">
                <a:solidFill>
                  <a:srgbClr val="D4D4D4"/>
                </a:solidFill>
                <a:effectLst/>
                <a:latin typeface="Consolas, Courier New"/>
              </a:rPr>
              <a:t>env</a:t>
            </a:r>
          </a:p>
          <a:p>
            <a:r>
              <a:rPr lang="en-US" b="0" dirty="0">
                <a:solidFill>
                  <a:srgbClr val="D4D4D4"/>
                </a:solidFill>
                <a:effectLst/>
                <a:latin typeface="Consolas, Courier New"/>
              </a:rPr>
              <a:t>    </a:t>
            </a:r>
            <a:r>
              <a:rPr lang="en-US" b="0" dirty="0">
                <a:solidFill>
                  <a:srgbClr val="C586C0"/>
                </a:solidFill>
                <a:effectLst/>
                <a:latin typeface="Consolas, Courier New"/>
              </a:rPr>
              <a:t>end</a:t>
            </a:r>
            <a:endParaRPr lang="en-US" b="0" dirty="0">
              <a:solidFill>
                <a:srgbClr val="D4D4D4"/>
              </a:solidFill>
              <a:effectLst/>
              <a:latin typeface="Consolas, Courier New"/>
            </a:endParaRPr>
          </a:p>
          <a:p>
            <a:r>
              <a:rPr lang="en-US" b="0" dirty="0">
                <a:solidFill>
                  <a:srgbClr val="C586C0"/>
                </a:solidFill>
                <a:effectLst/>
                <a:latin typeface="Consolas, Courier New"/>
              </a:rPr>
              <a:t>end</a:t>
            </a:r>
            <a:endParaRPr lang="en-US" b="0" dirty="0">
              <a:solidFill>
                <a:srgbClr val="D4D4D4"/>
              </a:solidFill>
              <a:effectLst/>
              <a:latin typeface="Consolas, Courier New"/>
            </a:endParaRPr>
          </a:p>
        </p:txBody>
      </p:sp>
      <p:sp>
        <p:nvSpPr>
          <p:cNvPr id="23" name="TextBox 22">
            <a:extLst>
              <a:ext uri="{FF2B5EF4-FFF2-40B4-BE49-F238E27FC236}">
                <a16:creationId xmlns:a16="http://schemas.microsoft.com/office/drawing/2014/main" id="{A6553EC1-6A1C-48F3-9ED5-1F1679683873}"/>
              </a:ext>
            </a:extLst>
          </p:cNvPr>
          <p:cNvSpPr txBox="1"/>
          <p:nvPr/>
        </p:nvSpPr>
        <p:spPr>
          <a:xfrm>
            <a:off x="4062248" y="3373674"/>
            <a:ext cx="7798675" cy="923330"/>
          </a:xfrm>
          <a:prstGeom prst="rect">
            <a:avLst/>
          </a:prstGeom>
          <a:noFill/>
        </p:spPr>
        <p:txBody>
          <a:bodyPr wrap="square">
            <a:spAutoFit/>
          </a:bodyPr>
          <a:lstStyle/>
          <a:p>
            <a:r>
              <a:rPr lang="en-US" b="0" dirty="0">
                <a:solidFill>
                  <a:srgbClr val="569CD6"/>
                </a:solidFill>
                <a:effectLst/>
                <a:latin typeface="Consolas, Courier New"/>
              </a:rPr>
              <a:t>function</a:t>
            </a:r>
            <a:r>
              <a:rPr lang="en-US" b="0" dirty="0">
                <a:solidFill>
                  <a:srgbClr val="D4D4D4"/>
                </a:solidFill>
                <a:effectLst/>
                <a:latin typeface="Consolas, Courier New"/>
              </a:rPr>
              <a:t> </a:t>
            </a:r>
            <a:r>
              <a:rPr lang="en-US" b="0" dirty="0" err="1">
                <a:solidFill>
                  <a:srgbClr val="D4D4D4"/>
                </a:solidFill>
                <a:effectLst/>
                <a:latin typeface="Consolas, Courier New"/>
              </a:rPr>
              <a:t>Base.</a:t>
            </a:r>
            <a:r>
              <a:rPr lang="en-US" b="0" dirty="0" err="1">
                <a:solidFill>
                  <a:srgbClr val="DCDCAA"/>
                </a:solidFill>
                <a:effectLst/>
                <a:latin typeface="Consolas, Courier New"/>
              </a:rPr>
              <a:t>run</a:t>
            </a:r>
            <a:r>
              <a:rPr lang="en-US" b="0" dirty="0">
                <a:solidFill>
                  <a:srgbClr val="D4D4D4"/>
                </a:solidFill>
                <a:effectLst/>
                <a:latin typeface="Consolas, Courier New"/>
              </a:rPr>
              <a:t>(</a:t>
            </a:r>
            <a:r>
              <a:rPr lang="el-GR" b="0" dirty="0">
                <a:solidFill>
                  <a:srgbClr val="D4D4D4"/>
                </a:solidFill>
                <a:effectLst/>
                <a:latin typeface="Consolas, Courier New"/>
              </a:rPr>
              <a:t>π, </a:t>
            </a:r>
            <a:r>
              <a:rPr lang="en-US" b="0" dirty="0">
                <a:solidFill>
                  <a:srgbClr val="D4D4D4"/>
                </a:solidFill>
                <a:effectLst/>
                <a:latin typeface="Consolas, Courier New"/>
              </a:rPr>
              <a:t>env::</a:t>
            </a:r>
            <a:r>
              <a:rPr lang="en-US" b="0" dirty="0" err="1">
                <a:solidFill>
                  <a:srgbClr val="4EC9B0"/>
                </a:solidFill>
                <a:effectLst/>
                <a:latin typeface="Consolas, Courier New"/>
              </a:rPr>
              <a:t>AbstractEnv</a:t>
            </a:r>
            <a:r>
              <a:rPr lang="en-US" b="0" dirty="0">
                <a:solidFill>
                  <a:srgbClr val="D4D4D4"/>
                </a:solidFill>
                <a:effectLst/>
                <a:latin typeface="Consolas, Courier New"/>
              </a:rPr>
              <a:t>)</a:t>
            </a:r>
          </a:p>
          <a:p>
            <a:r>
              <a:rPr lang="en-US" b="0" dirty="0">
                <a:solidFill>
                  <a:srgbClr val="D4D4D4"/>
                </a:solidFill>
                <a:effectLst/>
                <a:latin typeface="Consolas, Courier New"/>
              </a:rPr>
              <a:t>    </a:t>
            </a:r>
            <a:r>
              <a:rPr lang="en-US" b="0" dirty="0">
                <a:solidFill>
                  <a:srgbClr val="DCDCAA"/>
                </a:solidFill>
                <a:effectLst/>
                <a:latin typeface="Consolas, Courier New"/>
              </a:rPr>
              <a:t>run</a:t>
            </a:r>
            <a:r>
              <a:rPr lang="en-US" b="0" dirty="0">
                <a:solidFill>
                  <a:srgbClr val="D4D4D4"/>
                </a:solidFill>
                <a:effectLst/>
                <a:latin typeface="Consolas, Courier New"/>
              </a:rPr>
              <a:t>(</a:t>
            </a:r>
            <a:r>
              <a:rPr lang="el-GR" b="0" dirty="0">
                <a:solidFill>
                  <a:srgbClr val="D4D4D4"/>
                </a:solidFill>
                <a:effectLst/>
                <a:latin typeface="Consolas, Courier New"/>
              </a:rPr>
              <a:t>π, </a:t>
            </a:r>
            <a:r>
              <a:rPr lang="en-US" b="0" dirty="0">
                <a:solidFill>
                  <a:srgbClr val="D4D4D4"/>
                </a:solidFill>
                <a:effectLst/>
                <a:latin typeface="Consolas, Courier New"/>
              </a:rPr>
              <a:t>env::</a:t>
            </a:r>
            <a:r>
              <a:rPr lang="en-US" b="0" dirty="0" err="1">
                <a:solidFill>
                  <a:srgbClr val="4EC9B0"/>
                </a:solidFill>
                <a:effectLst/>
                <a:latin typeface="Consolas, Courier New"/>
              </a:rPr>
              <a:t>AbstractEnv</a:t>
            </a:r>
            <a:r>
              <a:rPr lang="en-US" b="0" dirty="0">
                <a:solidFill>
                  <a:srgbClr val="D4D4D4"/>
                </a:solidFill>
                <a:effectLst/>
                <a:latin typeface="Consolas, Courier New"/>
              </a:rPr>
              <a:t>, </a:t>
            </a:r>
            <a:r>
              <a:rPr lang="en-US" b="0" dirty="0" err="1">
                <a:solidFill>
                  <a:srgbClr val="DCDCAA"/>
                </a:solidFill>
                <a:effectLst/>
                <a:latin typeface="Consolas, Courier New"/>
              </a:rPr>
              <a:t>DynamicStyle</a:t>
            </a:r>
            <a:r>
              <a:rPr lang="en-US" b="0" dirty="0">
                <a:solidFill>
                  <a:srgbClr val="D4D4D4"/>
                </a:solidFill>
                <a:effectLst/>
                <a:latin typeface="Consolas, Courier New"/>
              </a:rPr>
              <a:t>(env))</a:t>
            </a:r>
          </a:p>
          <a:p>
            <a:r>
              <a:rPr lang="en-US" b="0" dirty="0">
                <a:solidFill>
                  <a:srgbClr val="C586C0"/>
                </a:solidFill>
                <a:effectLst/>
                <a:latin typeface="Consolas, Courier New"/>
              </a:rPr>
              <a:t>end</a:t>
            </a:r>
            <a:endParaRPr lang="en-US" b="0" dirty="0">
              <a:solidFill>
                <a:srgbClr val="D4D4D4"/>
              </a:solidFill>
              <a:effectLst/>
              <a:latin typeface="Consolas, Courier New"/>
            </a:endParaRPr>
          </a:p>
        </p:txBody>
      </p:sp>
      <p:sp>
        <p:nvSpPr>
          <p:cNvPr id="25" name="TextBox 24">
            <a:extLst>
              <a:ext uri="{FF2B5EF4-FFF2-40B4-BE49-F238E27FC236}">
                <a16:creationId xmlns:a16="http://schemas.microsoft.com/office/drawing/2014/main" id="{CB924AF2-FC5E-4D31-B34F-9E9CED952E7F}"/>
              </a:ext>
            </a:extLst>
          </p:cNvPr>
          <p:cNvSpPr txBox="1"/>
          <p:nvPr/>
        </p:nvSpPr>
        <p:spPr>
          <a:xfrm>
            <a:off x="4062248" y="5577522"/>
            <a:ext cx="7441324" cy="923330"/>
          </a:xfrm>
          <a:prstGeom prst="rect">
            <a:avLst/>
          </a:prstGeom>
          <a:noFill/>
        </p:spPr>
        <p:txBody>
          <a:bodyPr wrap="square">
            <a:spAutoFit/>
          </a:bodyPr>
          <a:lstStyle/>
          <a:p>
            <a:r>
              <a:rPr lang="en-US" b="0" dirty="0">
                <a:solidFill>
                  <a:srgbClr val="569CD6"/>
                </a:solidFill>
                <a:effectLst/>
                <a:latin typeface="Consolas, Courier New"/>
              </a:rPr>
              <a:t>function</a:t>
            </a:r>
            <a:r>
              <a:rPr lang="en-US" b="0" dirty="0">
                <a:solidFill>
                  <a:srgbClr val="D4D4D4"/>
                </a:solidFill>
                <a:effectLst/>
                <a:latin typeface="Consolas, Courier New"/>
              </a:rPr>
              <a:t> </a:t>
            </a:r>
            <a:r>
              <a:rPr lang="en-US" b="0" dirty="0" err="1">
                <a:solidFill>
                  <a:srgbClr val="D4D4D4"/>
                </a:solidFill>
                <a:effectLst/>
                <a:latin typeface="Consolas, Courier New"/>
              </a:rPr>
              <a:t>Base.</a:t>
            </a:r>
            <a:r>
              <a:rPr lang="en-US" b="0" dirty="0" err="1">
                <a:solidFill>
                  <a:srgbClr val="DCDCAA"/>
                </a:solidFill>
                <a:effectLst/>
                <a:latin typeface="Consolas, Courier New"/>
              </a:rPr>
              <a:t>run</a:t>
            </a:r>
            <a:r>
              <a:rPr lang="en-US" b="0" dirty="0">
                <a:solidFill>
                  <a:srgbClr val="D4D4D4"/>
                </a:solidFill>
                <a:effectLst/>
                <a:latin typeface="Consolas, Courier New"/>
              </a:rPr>
              <a:t>(</a:t>
            </a:r>
            <a:r>
              <a:rPr lang="el-GR" b="0" dirty="0">
                <a:solidFill>
                  <a:srgbClr val="D4D4D4"/>
                </a:solidFill>
                <a:effectLst/>
                <a:latin typeface="Consolas, Courier New"/>
              </a:rPr>
              <a:t>π, </a:t>
            </a:r>
            <a:r>
              <a:rPr lang="en-US" b="0" dirty="0">
                <a:solidFill>
                  <a:srgbClr val="D4D4D4"/>
                </a:solidFill>
                <a:effectLst/>
                <a:latin typeface="Consolas, Courier New"/>
              </a:rPr>
              <a:t>env, ::</a:t>
            </a:r>
            <a:r>
              <a:rPr lang="en-US" b="0" dirty="0" err="1">
                <a:solidFill>
                  <a:srgbClr val="4EC9B0"/>
                </a:solidFill>
                <a:effectLst/>
                <a:latin typeface="Consolas, Courier New"/>
              </a:rPr>
              <a:t>SequentialStyle</a:t>
            </a:r>
            <a:r>
              <a:rPr lang="en-US" b="0" dirty="0">
                <a:solidFill>
                  <a:srgbClr val="D4D4D4"/>
                </a:solidFill>
                <a:effectLst/>
                <a:latin typeface="Consolas, Courier New"/>
              </a:rPr>
              <a:t>)</a:t>
            </a:r>
          </a:p>
          <a:p>
            <a:r>
              <a:rPr lang="en-US" b="0" dirty="0">
                <a:solidFill>
                  <a:srgbClr val="D4D4D4"/>
                </a:solidFill>
                <a:effectLst/>
                <a:latin typeface="Consolas, Courier New"/>
              </a:rPr>
              <a:t>    </a:t>
            </a:r>
            <a:r>
              <a:rPr lang="en-US" b="0" dirty="0">
                <a:solidFill>
                  <a:srgbClr val="6A9955"/>
                </a:solidFill>
                <a:effectLst/>
                <a:latin typeface="Consolas, Courier New"/>
              </a:rPr>
              <a:t># may dispatch to some more specific implementations</a:t>
            </a:r>
            <a:endParaRPr lang="en-US" b="0" dirty="0">
              <a:solidFill>
                <a:srgbClr val="D4D4D4"/>
              </a:solidFill>
              <a:effectLst/>
              <a:latin typeface="Consolas, Courier New"/>
            </a:endParaRPr>
          </a:p>
          <a:p>
            <a:r>
              <a:rPr lang="en-US" b="0" dirty="0">
                <a:solidFill>
                  <a:srgbClr val="C586C0"/>
                </a:solidFill>
                <a:effectLst/>
                <a:latin typeface="Consolas, Courier New"/>
              </a:rPr>
              <a:t>end</a:t>
            </a:r>
            <a:endParaRPr lang="en-US" dirty="0"/>
          </a:p>
        </p:txBody>
      </p:sp>
      <p:sp>
        <p:nvSpPr>
          <p:cNvPr id="27" name="TextBox 26">
            <a:extLst>
              <a:ext uri="{FF2B5EF4-FFF2-40B4-BE49-F238E27FC236}">
                <a16:creationId xmlns:a16="http://schemas.microsoft.com/office/drawing/2014/main" id="{A09FED90-9232-43CD-866D-895F89A3EF0B}"/>
              </a:ext>
            </a:extLst>
          </p:cNvPr>
          <p:cNvSpPr txBox="1"/>
          <p:nvPr/>
        </p:nvSpPr>
        <p:spPr>
          <a:xfrm>
            <a:off x="4030718" y="4475598"/>
            <a:ext cx="7388773" cy="923330"/>
          </a:xfrm>
          <a:prstGeom prst="rect">
            <a:avLst/>
          </a:prstGeom>
          <a:noFill/>
        </p:spPr>
        <p:txBody>
          <a:bodyPr wrap="square">
            <a:spAutoFit/>
          </a:bodyPr>
          <a:lstStyle/>
          <a:p>
            <a:r>
              <a:rPr lang="en-US" b="0" dirty="0">
                <a:solidFill>
                  <a:srgbClr val="569CD6"/>
                </a:solidFill>
                <a:effectLst/>
                <a:latin typeface="Consolas, Courier New"/>
              </a:rPr>
              <a:t>function</a:t>
            </a:r>
            <a:r>
              <a:rPr lang="en-US" b="0" dirty="0">
                <a:solidFill>
                  <a:srgbClr val="D4D4D4"/>
                </a:solidFill>
                <a:effectLst/>
                <a:latin typeface="Consolas, Courier New"/>
              </a:rPr>
              <a:t> </a:t>
            </a:r>
            <a:r>
              <a:rPr lang="en-US" b="0" dirty="0" err="1">
                <a:solidFill>
                  <a:srgbClr val="D4D4D4"/>
                </a:solidFill>
                <a:effectLst/>
                <a:latin typeface="Consolas, Courier New"/>
              </a:rPr>
              <a:t>Base.</a:t>
            </a:r>
            <a:r>
              <a:rPr lang="en-US" b="0" dirty="0" err="1">
                <a:solidFill>
                  <a:srgbClr val="DCDCAA"/>
                </a:solidFill>
                <a:effectLst/>
                <a:latin typeface="Consolas, Courier New"/>
              </a:rPr>
              <a:t>run</a:t>
            </a:r>
            <a:r>
              <a:rPr lang="en-US" b="0" dirty="0">
                <a:solidFill>
                  <a:srgbClr val="D4D4D4"/>
                </a:solidFill>
                <a:effectLst/>
                <a:latin typeface="Consolas, Courier New"/>
              </a:rPr>
              <a:t>(</a:t>
            </a:r>
            <a:r>
              <a:rPr lang="el-GR" b="0" dirty="0">
                <a:solidFill>
                  <a:srgbClr val="D4D4D4"/>
                </a:solidFill>
                <a:effectLst/>
                <a:latin typeface="Consolas, Courier New"/>
              </a:rPr>
              <a:t>π, </a:t>
            </a:r>
            <a:r>
              <a:rPr lang="en-US" b="0" dirty="0">
                <a:solidFill>
                  <a:srgbClr val="D4D4D4"/>
                </a:solidFill>
                <a:effectLst/>
                <a:latin typeface="Consolas, Courier New"/>
              </a:rPr>
              <a:t>env, ::</a:t>
            </a:r>
            <a:r>
              <a:rPr lang="en-US" b="0" dirty="0" err="1">
                <a:solidFill>
                  <a:srgbClr val="4EC9B0"/>
                </a:solidFill>
                <a:effectLst/>
                <a:latin typeface="Consolas, Courier New"/>
              </a:rPr>
              <a:t>SimultaneousStyle</a:t>
            </a:r>
            <a:r>
              <a:rPr lang="en-US" b="0" dirty="0">
                <a:solidFill>
                  <a:srgbClr val="D4D4D4"/>
                </a:solidFill>
                <a:effectLst/>
                <a:latin typeface="Consolas, Courier New"/>
              </a:rPr>
              <a:t>)</a:t>
            </a:r>
          </a:p>
          <a:p>
            <a:r>
              <a:rPr lang="en-US" b="0" dirty="0">
                <a:solidFill>
                  <a:srgbClr val="D4D4D4"/>
                </a:solidFill>
                <a:effectLst/>
                <a:latin typeface="Consolas, Courier New"/>
              </a:rPr>
              <a:t>    </a:t>
            </a:r>
            <a:r>
              <a:rPr lang="en-US" b="0" dirty="0">
                <a:solidFill>
                  <a:srgbClr val="6A9955"/>
                </a:solidFill>
                <a:effectLst/>
                <a:latin typeface="Consolas, Courier New"/>
              </a:rPr>
              <a:t># may dispatch to some more specific implementations</a:t>
            </a:r>
            <a:endParaRPr lang="en-US" b="0" dirty="0">
              <a:solidFill>
                <a:srgbClr val="D4D4D4"/>
              </a:solidFill>
              <a:effectLst/>
              <a:latin typeface="Consolas, Courier New"/>
            </a:endParaRPr>
          </a:p>
          <a:p>
            <a:r>
              <a:rPr lang="en-US" b="0" dirty="0">
                <a:solidFill>
                  <a:srgbClr val="C586C0"/>
                </a:solidFill>
                <a:effectLst/>
                <a:latin typeface="Consolas, Courier New"/>
              </a:rPr>
              <a:t>end</a:t>
            </a:r>
            <a:endParaRPr lang="en-US" b="0" dirty="0">
              <a:solidFill>
                <a:srgbClr val="D4D4D4"/>
              </a:solidFill>
              <a:effectLst/>
              <a:latin typeface="Consolas, Courier New"/>
            </a:endParaRPr>
          </a:p>
        </p:txBody>
      </p:sp>
    </p:spTree>
    <p:extLst>
      <p:ext uri="{BB962C8B-B14F-4D97-AF65-F5344CB8AC3E}">
        <p14:creationId xmlns:p14="http://schemas.microsoft.com/office/powerpoint/2010/main" val="181449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3" grpId="0"/>
      <p:bldP spid="25"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2EBE81F6-B818-440C-AF69-238B3A71CACB}"/>
              </a:ext>
            </a:extLst>
          </p:cNvPr>
          <p:cNvSpPr/>
          <p:nvPr/>
        </p:nvSpPr>
        <p:spPr>
          <a:xfrm>
            <a:off x="4408250" y="3983958"/>
            <a:ext cx="2743201" cy="1204649"/>
          </a:xfrm>
          <a:prstGeom prst="ellipse">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p:txBody>
      </p:sp>
      <p:sp>
        <p:nvSpPr>
          <p:cNvPr id="7" name="Rectangle: Rounded Corners 6">
            <a:extLst>
              <a:ext uri="{FF2B5EF4-FFF2-40B4-BE49-F238E27FC236}">
                <a16:creationId xmlns:a16="http://schemas.microsoft.com/office/drawing/2014/main" id="{D5375CAB-1870-4C1F-851E-119CD2A424D2}"/>
              </a:ext>
            </a:extLst>
          </p:cNvPr>
          <p:cNvSpPr/>
          <p:nvPr/>
        </p:nvSpPr>
        <p:spPr>
          <a:xfrm>
            <a:off x="4408251" y="1578409"/>
            <a:ext cx="2743201" cy="1204649"/>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Policy</a:t>
            </a:r>
          </a:p>
        </p:txBody>
      </p:sp>
      <p:sp>
        <p:nvSpPr>
          <p:cNvPr id="9" name="Arrow: Curved Down 8">
            <a:extLst>
              <a:ext uri="{FF2B5EF4-FFF2-40B4-BE49-F238E27FC236}">
                <a16:creationId xmlns:a16="http://schemas.microsoft.com/office/drawing/2014/main" id="{914CCA7D-9F83-4575-BD80-90805185A1E0}"/>
              </a:ext>
            </a:extLst>
          </p:cNvPr>
          <p:cNvSpPr/>
          <p:nvPr/>
        </p:nvSpPr>
        <p:spPr>
          <a:xfrm rot="16200000">
            <a:off x="2269224" y="2630881"/>
            <a:ext cx="2950903" cy="1327150"/>
          </a:xfrm>
          <a:prstGeom prst="curvedDownArrow">
            <a:avLst>
              <a:gd name="adj1" fmla="val 26884"/>
              <a:gd name="adj2" fmla="val 50000"/>
              <a:gd name="adj3" fmla="val 2500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tx1"/>
              </a:solidFill>
            </a:endParaRPr>
          </a:p>
        </p:txBody>
      </p:sp>
      <p:sp>
        <p:nvSpPr>
          <p:cNvPr id="11" name="Arrow: Curved Down 10">
            <a:extLst>
              <a:ext uri="{FF2B5EF4-FFF2-40B4-BE49-F238E27FC236}">
                <a16:creationId xmlns:a16="http://schemas.microsoft.com/office/drawing/2014/main" id="{D2D6A2AB-50D1-421A-9056-F307CBB5977E}"/>
              </a:ext>
            </a:extLst>
          </p:cNvPr>
          <p:cNvSpPr/>
          <p:nvPr/>
        </p:nvSpPr>
        <p:spPr>
          <a:xfrm rot="5400000">
            <a:off x="6339573" y="2719936"/>
            <a:ext cx="2950905" cy="1327150"/>
          </a:xfrm>
          <a:prstGeom prst="curvedDownArrow">
            <a:avLst>
              <a:gd name="adj1" fmla="val 26884"/>
              <a:gd name="adj2" fmla="val 50000"/>
              <a:gd name="adj3" fmla="val 25000"/>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D7624DA-8845-4B16-A0A7-7E2E1E85D916}"/>
              </a:ext>
            </a:extLst>
          </p:cNvPr>
          <p:cNvSpPr/>
          <p:nvPr/>
        </p:nvSpPr>
        <p:spPr>
          <a:xfrm>
            <a:off x="2395105" y="1085850"/>
            <a:ext cx="6941127" cy="4504459"/>
          </a:xfrm>
          <a:prstGeom prst="roundRect">
            <a:avLst/>
          </a:prstGeom>
          <a:noFill/>
          <a:ln w="762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TextBox 12">
            <a:extLst>
              <a:ext uri="{FF2B5EF4-FFF2-40B4-BE49-F238E27FC236}">
                <a16:creationId xmlns:a16="http://schemas.microsoft.com/office/drawing/2014/main" id="{F9DEFF8B-C0BA-4C08-8036-2FC8CE0A9A8A}"/>
              </a:ext>
            </a:extLst>
          </p:cNvPr>
          <p:cNvSpPr txBox="1"/>
          <p:nvPr/>
        </p:nvSpPr>
        <p:spPr>
          <a:xfrm>
            <a:off x="2395105" y="256414"/>
            <a:ext cx="1901354" cy="523220"/>
          </a:xfrm>
          <a:prstGeom prst="rect">
            <a:avLst/>
          </a:prstGeom>
          <a:noFill/>
        </p:spPr>
        <p:txBody>
          <a:bodyPr wrap="none" rtlCol="0">
            <a:spAutoFit/>
          </a:bodyPr>
          <a:lstStyle/>
          <a:p>
            <a:r>
              <a:rPr lang="en-US" altLang="zh-CN" sz="2800" b="1" dirty="0"/>
              <a:t>Experiment</a:t>
            </a:r>
            <a:endParaRPr lang="en-US" sz="2800" b="1" dirty="0"/>
          </a:p>
        </p:txBody>
      </p:sp>
      <p:sp>
        <p:nvSpPr>
          <p:cNvPr id="14" name="TextBox 13">
            <a:extLst>
              <a:ext uri="{FF2B5EF4-FFF2-40B4-BE49-F238E27FC236}">
                <a16:creationId xmlns:a16="http://schemas.microsoft.com/office/drawing/2014/main" id="{EEF58B02-9FA4-4649-B69C-3BB028B4E991}"/>
              </a:ext>
            </a:extLst>
          </p:cNvPr>
          <p:cNvSpPr txBox="1"/>
          <p:nvPr/>
        </p:nvSpPr>
        <p:spPr>
          <a:xfrm>
            <a:off x="4940878" y="3198842"/>
            <a:ext cx="1602683" cy="369332"/>
          </a:xfrm>
          <a:prstGeom prst="rect">
            <a:avLst/>
          </a:prstGeom>
          <a:noFill/>
        </p:spPr>
        <p:txBody>
          <a:bodyPr wrap="none" rtlCol="0">
            <a:spAutoFit/>
          </a:bodyPr>
          <a:lstStyle/>
          <a:p>
            <a:r>
              <a:rPr lang="en-US" b="1" dirty="0"/>
              <a:t>Stop Condition</a:t>
            </a:r>
          </a:p>
        </p:txBody>
      </p:sp>
      <p:sp>
        <p:nvSpPr>
          <p:cNvPr id="15" name="TextBox 14">
            <a:extLst>
              <a:ext uri="{FF2B5EF4-FFF2-40B4-BE49-F238E27FC236}">
                <a16:creationId xmlns:a16="http://schemas.microsoft.com/office/drawing/2014/main" id="{EFA946C9-F6A9-4E59-AD25-5236D7D213D1}"/>
              </a:ext>
            </a:extLst>
          </p:cNvPr>
          <p:cNvSpPr txBox="1"/>
          <p:nvPr/>
        </p:nvSpPr>
        <p:spPr>
          <a:xfrm>
            <a:off x="7595972" y="5003941"/>
            <a:ext cx="1316642" cy="369332"/>
          </a:xfrm>
          <a:prstGeom prst="rect">
            <a:avLst/>
          </a:prstGeom>
          <a:noFill/>
        </p:spPr>
        <p:txBody>
          <a:bodyPr wrap="none" rtlCol="0">
            <a:spAutoFit/>
          </a:bodyPr>
          <a:lstStyle/>
          <a:p>
            <a:r>
              <a:rPr lang="en-US" dirty="0" err="1"/>
              <a:t>PreActStage</a:t>
            </a:r>
            <a:endParaRPr lang="en-US" dirty="0"/>
          </a:p>
        </p:txBody>
      </p:sp>
      <p:sp>
        <p:nvSpPr>
          <p:cNvPr id="17" name="TextBox 16">
            <a:extLst>
              <a:ext uri="{FF2B5EF4-FFF2-40B4-BE49-F238E27FC236}">
                <a16:creationId xmlns:a16="http://schemas.microsoft.com/office/drawing/2014/main" id="{48351C17-527D-4A6A-8D9A-8A56EDE68952}"/>
              </a:ext>
            </a:extLst>
          </p:cNvPr>
          <p:cNvSpPr txBox="1"/>
          <p:nvPr/>
        </p:nvSpPr>
        <p:spPr>
          <a:xfrm>
            <a:off x="2791908" y="1296564"/>
            <a:ext cx="1405449" cy="369332"/>
          </a:xfrm>
          <a:prstGeom prst="rect">
            <a:avLst/>
          </a:prstGeom>
          <a:noFill/>
        </p:spPr>
        <p:txBody>
          <a:bodyPr wrap="none" rtlCol="0">
            <a:spAutoFit/>
          </a:bodyPr>
          <a:lstStyle/>
          <a:p>
            <a:r>
              <a:rPr lang="en-US" dirty="0" err="1"/>
              <a:t>PostActStage</a:t>
            </a:r>
            <a:endParaRPr lang="en-US" dirty="0"/>
          </a:p>
        </p:txBody>
      </p:sp>
      <p:sp>
        <p:nvSpPr>
          <p:cNvPr id="19" name="TextBox 18">
            <a:extLst>
              <a:ext uri="{FF2B5EF4-FFF2-40B4-BE49-F238E27FC236}">
                <a16:creationId xmlns:a16="http://schemas.microsoft.com/office/drawing/2014/main" id="{9027B21A-915A-4321-8D1E-DCFD6733B223}"/>
              </a:ext>
            </a:extLst>
          </p:cNvPr>
          <p:cNvSpPr txBox="1"/>
          <p:nvPr/>
        </p:nvSpPr>
        <p:spPr>
          <a:xfrm>
            <a:off x="9796895" y="2694291"/>
            <a:ext cx="2175980" cy="1200329"/>
          </a:xfrm>
          <a:prstGeom prst="rect">
            <a:avLst/>
          </a:prstGeom>
          <a:noFill/>
        </p:spPr>
        <p:txBody>
          <a:bodyPr wrap="none" rtlCol="0">
            <a:spAutoFit/>
          </a:bodyPr>
          <a:lstStyle/>
          <a:p>
            <a:r>
              <a:rPr lang="en-US" dirty="0" err="1"/>
              <a:t>PreEpisodeStage</a:t>
            </a:r>
            <a:endParaRPr lang="en-US" dirty="0"/>
          </a:p>
          <a:p>
            <a:r>
              <a:rPr lang="en-US" altLang="zh-CN" dirty="0" err="1"/>
              <a:t>Post</a:t>
            </a:r>
            <a:r>
              <a:rPr lang="en-US" dirty="0" err="1"/>
              <a:t>EpisodeStage</a:t>
            </a:r>
            <a:endParaRPr lang="en-US" dirty="0"/>
          </a:p>
          <a:p>
            <a:r>
              <a:rPr lang="en-US" dirty="0" err="1"/>
              <a:t>PreExperimentStage</a:t>
            </a:r>
            <a:endParaRPr lang="en-US" dirty="0"/>
          </a:p>
          <a:p>
            <a:r>
              <a:rPr lang="en-US" dirty="0" err="1"/>
              <a:t>PostExperimentStage</a:t>
            </a:r>
            <a:endParaRPr lang="en-US" dirty="0"/>
          </a:p>
        </p:txBody>
      </p:sp>
    </p:spTree>
    <p:extLst>
      <p:ext uri="{BB962C8B-B14F-4D97-AF65-F5344CB8AC3E}">
        <p14:creationId xmlns:p14="http://schemas.microsoft.com/office/powerpoint/2010/main" val="3638981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1775A2-0A9A-4EC9-9BEC-A1F79563D4BA}"/>
              </a:ext>
            </a:extLst>
          </p:cNvPr>
          <p:cNvSpPr txBox="1"/>
          <p:nvPr/>
        </p:nvSpPr>
        <p:spPr>
          <a:xfrm>
            <a:off x="4005695" y="2649682"/>
            <a:ext cx="2639291" cy="1200329"/>
          </a:xfrm>
          <a:prstGeom prst="rect">
            <a:avLst/>
          </a:prstGeom>
          <a:noFill/>
        </p:spPr>
        <p:txBody>
          <a:bodyPr wrap="square" rtlCol="0">
            <a:spAutoFit/>
          </a:bodyPr>
          <a:lstStyle/>
          <a:p>
            <a:r>
              <a:rPr lang="en-US" sz="7200" b="1" dirty="0"/>
              <a:t>DEMO</a:t>
            </a:r>
          </a:p>
        </p:txBody>
      </p:sp>
      <p:pic>
        <p:nvPicPr>
          <p:cNvPr id="6" name="Graphic 5" descr="Coffee">
            <a:extLst>
              <a:ext uri="{FF2B5EF4-FFF2-40B4-BE49-F238E27FC236}">
                <a16:creationId xmlns:a16="http://schemas.microsoft.com/office/drawing/2014/main" id="{33CDFF21-0FB1-4966-9774-089287274E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8140" y="4286250"/>
            <a:ext cx="914400" cy="914400"/>
          </a:xfrm>
          <a:prstGeom prst="rect">
            <a:avLst/>
          </a:prstGeom>
        </p:spPr>
      </p:pic>
    </p:spTree>
    <p:extLst>
      <p:ext uri="{BB962C8B-B14F-4D97-AF65-F5344CB8AC3E}">
        <p14:creationId xmlns:p14="http://schemas.microsoft.com/office/powerpoint/2010/main" val="3668305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1627-C2F6-48D9-8F9F-8BCB0474F382}"/>
              </a:ext>
            </a:extLst>
          </p:cNvPr>
          <p:cNvSpPr>
            <a:spLocks noGrp="1"/>
          </p:cNvSpPr>
          <p:nvPr>
            <p:ph type="title"/>
          </p:nvPr>
        </p:nvSpPr>
        <p:spPr/>
        <p:txBody>
          <a:bodyPr/>
          <a:lstStyle/>
          <a:p>
            <a:r>
              <a:rPr lang="en-US" dirty="0"/>
              <a:t>Complains of Existing RL Libraries</a:t>
            </a:r>
          </a:p>
        </p:txBody>
      </p:sp>
      <p:sp>
        <p:nvSpPr>
          <p:cNvPr id="4" name="TextBox 3">
            <a:extLst>
              <a:ext uri="{FF2B5EF4-FFF2-40B4-BE49-F238E27FC236}">
                <a16:creationId xmlns:a16="http://schemas.microsoft.com/office/drawing/2014/main" id="{AB25BD19-1861-4DE2-8857-FBE3FA6FAE6F}"/>
              </a:ext>
            </a:extLst>
          </p:cNvPr>
          <p:cNvSpPr txBox="1"/>
          <p:nvPr/>
        </p:nvSpPr>
        <p:spPr>
          <a:xfrm>
            <a:off x="2015838" y="2405496"/>
            <a:ext cx="7263244" cy="646331"/>
          </a:xfrm>
          <a:prstGeom prst="rect">
            <a:avLst/>
          </a:prstGeom>
          <a:noFill/>
        </p:spPr>
        <p:txBody>
          <a:bodyPr wrap="square" rtlCol="0">
            <a:spAutoFit/>
          </a:bodyPr>
          <a:lstStyle/>
          <a:p>
            <a:r>
              <a:rPr lang="en-US" b="0" i="0" dirty="0">
                <a:solidFill>
                  <a:srgbClr val="222222"/>
                </a:solidFill>
                <a:effectLst/>
                <a:latin typeface="Helvetica" panose="020B0604020202020204" pitchFamily="34" charset="0"/>
              </a:rPr>
              <a:t>The problem with every RL lib I’ve tried is that the designers prioritize brevity-of-use over ease-of-alteration.</a:t>
            </a:r>
            <a:endParaRPr lang="en-US" dirty="0"/>
          </a:p>
        </p:txBody>
      </p:sp>
      <p:pic>
        <p:nvPicPr>
          <p:cNvPr id="6" name="Graphic 5" descr="Open quotation mark">
            <a:extLst>
              <a:ext uri="{FF2B5EF4-FFF2-40B4-BE49-F238E27FC236}">
                <a16:creationId xmlns:a16="http://schemas.microsoft.com/office/drawing/2014/main" id="{ACAEBA29-B83B-4E76-B51E-FA835DFD3F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291" y="2111450"/>
            <a:ext cx="914400" cy="914400"/>
          </a:xfrm>
          <a:prstGeom prst="rect">
            <a:avLst/>
          </a:prstGeom>
        </p:spPr>
      </p:pic>
      <p:sp>
        <p:nvSpPr>
          <p:cNvPr id="8" name="TextBox 7">
            <a:extLst>
              <a:ext uri="{FF2B5EF4-FFF2-40B4-BE49-F238E27FC236}">
                <a16:creationId xmlns:a16="http://schemas.microsoft.com/office/drawing/2014/main" id="{FF1CDC68-5BB4-4E90-B071-886549F17E57}"/>
              </a:ext>
            </a:extLst>
          </p:cNvPr>
          <p:cNvSpPr txBox="1"/>
          <p:nvPr/>
        </p:nvSpPr>
        <p:spPr>
          <a:xfrm>
            <a:off x="1946995" y="3551004"/>
            <a:ext cx="8178945" cy="923330"/>
          </a:xfrm>
          <a:prstGeom prst="rect">
            <a:avLst/>
          </a:prstGeom>
          <a:noFill/>
        </p:spPr>
        <p:txBody>
          <a:bodyPr wrap="square">
            <a:spAutoFit/>
          </a:bodyPr>
          <a:lstStyle/>
          <a:p>
            <a:r>
              <a:rPr lang="en-US" b="0" i="0" dirty="0">
                <a:solidFill>
                  <a:srgbClr val="222222"/>
                </a:solidFill>
                <a:effectLst/>
                <a:latin typeface="Helvetica" panose="020B0604020202020204" pitchFamily="34" charset="0"/>
              </a:rPr>
              <a:t>Lots of RL libs </a:t>
            </a:r>
            <a:r>
              <a:rPr lang="en-US" b="0" i="0" dirty="0" err="1">
                <a:solidFill>
                  <a:srgbClr val="222222"/>
                </a:solidFill>
                <a:effectLst/>
                <a:latin typeface="Helvetica" panose="020B0604020202020204" pitchFamily="34" charset="0"/>
              </a:rPr>
              <a:t>loooove</a:t>
            </a:r>
            <a:r>
              <a:rPr lang="en-US" b="0" i="0" dirty="0">
                <a:solidFill>
                  <a:srgbClr val="222222"/>
                </a:solidFill>
                <a:effectLst/>
                <a:latin typeface="Helvetica" panose="020B0604020202020204" pitchFamily="34" charset="0"/>
              </a:rPr>
              <a:t> inheritance, but inheritance sprays state over multiple files and makes adapting things to your own use a real pain. A compositional approach sacrifices something in brevity, but adds a huge amount in flexibility.</a:t>
            </a:r>
            <a:endParaRPr lang="en-US" dirty="0"/>
          </a:p>
        </p:txBody>
      </p:sp>
      <p:pic>
        <p:nvPicPr>
          <p:cNvPr id="10" name="Graphic 9" descr="Open quotation mark">
            <a:extLst>
              <a:ext uri="{FF2B5EF4-FFF2-40B4-BE49-F238E27FC236}">
                <a16:creationId xmlns:a16="http://schemas.microsoft.com/office/drawing/2014/main" id="{1A936138-62F1-4C1E-9C4E-8A94F54448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291" y="3452534"/>
            <a:ext cx="914400" cy="914400"/>
          </a:xfrm>
          <a:prstGeom prst="rect">
            <a:avLst/>
          </a:prstGeom>
        </p:spPr>
      </p:pic>
      <p:sp>
        <p:nvSpPr>
          <p:cNvPr id="12" name="TextBox 11">
            <a:extLst>
              <a:ext uri="{FF2B5EF4-FFF2-40B4-BE49-F238E27FC236}">
                <a16:creationId xmlns:a16="http://schemas.microsoft.com/office/drawing/2014/main" id="{CC427D55-B58B-4408-A1FB-5356308194B2}"/>
              </a:ext>
            </a:extLst>
          </p:cNvPr>
          <p:cNvSpPr txBox="1"/>
          <p:nvPr/>
        </p:nvSpPr>
        <p:spPr>
          <a:xfrm>
            <a:off x="2015838" y="4912143"/>
            <a:ext cx="7871112" cy="923330"/>
          </a:xfrm>
          <a:prstGeom prst="rect">
            <a:avLst/>
          </a:prstGeom>
          <a:noFill/>
        </p:spPr>
        <p:txBody>
          <a:bodyPr wrap="square">
            <a:spAutoFit/>
          </a:bodyPr>
          <a:lstStyle/>
          <a:p>
            <a:r>
              <a:rPr lang="en-US" b="0" i="0" dirty="0">
                <a:solidFill>
                  <a:srgbClr val="222222"/>
                </a:solidFill>
                <a:effectLst/>
                <a:latin typeface="Helvetica" panose="020B0604020202020204" pitchFamily="34" charset="0"/>
              </a:rPr>
              <a:t>Ray RLLIB was also supposed to be high quality implementations. But it hasn’t panned out like that for them yet. It might improve in the future. But trying to make it support </a:t>
            </a:r>
            <a:r>
              <a:rPr lang="en-US" b="0" i="0" dirty="0" err="1">
                <a:solidFill>
                  <a:srgbClr val="222222"/>
                </a:solidFill>
                <a:effectLst/>
                <a:latin typeface="Helvetica" panose="020B0604020202020204" pitchFamily="34" charset="0"/>
              </a:rPr>
              <a:t>tf</a:t>
            </a:r>
            <a:r>
              <a:rPr lang="en-US" b="0" i="0" dirty="0">
                <a:solidFill>
                  <a:srgbClr val="222222"/>
                </a:solidFill>
                <a:effectLst/>
                <a:latin typeface="Helvetica" panose="020B0604020202020204" pitchFamily="34" charset="0"/>
              </a:rPr>
              <a:t> 1, </a:t>
            </a:r>
            <a:r>
              <a:rPr lang="en-US" b="0" i="0" dirty="0" err="1">
                <a:solidFill>
                  <a:srgbClr val="222222"/>
                </a:solidFill>
                <a:effectLst/>
                <a:latin typeface="Helvetica" panose="020B0604020202020204" pitchFamily="34" charset="0"/>
              </a:rPr>
              <a:t>tf</a:t>
            </a:r>
            <a:r>
              <a:rPr lang="en-US" b="0" i="0" dirty="0">
                <a:solidFill>
                  <a:srgbClr val="222222"/>
                </a:solidFill>
                <a:effectLst/>
                <a:latin typeface="Helvetica" panose="020B0604020202020204" pitchFamily="34" charset="0"/>
              </a:rPr>
              <a:t> 2 and </a:t>
            </a:r>
            <a:r>
              <a:rPr lang="en-US" b="0" i="0" dirty="0" err="1">
                <a:solidFill>
                  <a:srgbClr val="222222"/>
                </a:solidFill>
                <a:effectLst/>
                <a:latin typeface="Helvetica" panose="020B0604020202020204" pitchFamily="34" charset="0"/>
              </a:rPr>
              <a:t>pytorch</a:t>
            </a:r>
            <a:r>
              <a:rPr lang="en-US" b="0" i="0" dirty="0">
                <a:solidFill>
                  <a:srgbClr val="222222"/>
                </a:solidFill>
                <a:effectLst/>
                <a:latin typeface="Helvetica" panose="020B0604020202020204" pitchFamily="34" charset="0"/>
              </a:rPr>
              <a:t> has made the code a mess.</a:t>
            </a:r>
            <a:endParaRPr lang="en-US" dirty="0"/>
          </a:p>
        </p:txBody>
      </p:sp>
      <p:pic>
        <p:nvPicPr>
          <p:cNvPr id="14" name="Graphic 13" descr="Open quotation mark">
            <a:extLst>
              <a:ext uri="{FF2B5EF4-FFF2-40B4-BE49-F238E27FC236}">
                <a16:creationId xmlns:a16="http://schemas.microsoft.com/office/drawing/2014/main" id="{414C7667-BA8A-4D8E-B4A2-D33946D26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291" y="4862234"/>
            <a:ext cx="914400" cy="914400"/>
          </a:xfrm>
          <a:prstGeom prst="rect">
            <a:avLst/>
          </a:prstGeom>
        </p:spPr>
      </p:pic>
    </p:spTree>
    <p:extLst>
      <p:ext uri="{BB962C8B-B14F-4D97-AF65-F5344CB8AC3E}">
        <p14:creationId xmlns:p14="http://schemas.microsoft.com/office/powerpoint/2010/main" val="3631882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F375-434B-424A-8C57-79FAD200B4DA}"/>
              </a:ext>
            </a:extLst>
          </p:cNvPr>
          <p:cNvSpPr>
            <a:spLocks noGrp="1"/>
          </p:cNvSpPr>
          <p:nvPr>
            <p:ph type="title"/>
          </p:nvPr>
        </p:nvSpPr>
        <p:spPr>
          <a:xfrm>
            <a:off x="438150" y="2593975"/>
            <a:ext cx="2166225" cy="1325563"/>
          </a:xfrm>
        </p:spPr>
        <p:txBody>
          <a:bodyPr>
            <a:normAutofit fontScale="90000"/>
          </a:bodyPr>
          <a:lstStyle/>
          <a:p>
            <a:pPr algn="ctr"/>
            <a:r>
              <a:rPr lang="en-US" b="0" i="0" dirty="0">
                <a:solidFill>
                  <a:srgbClr val="222222"/>
                </a:solidFill>
                <a:effectLst/>
                <a:latin typeface="Helvetica" panose="020B0604020202020204" pitchFamily="34" charset="0"/>
              </a:rPr>
              <a:t>Code</a:t>
            </a:r>
            <a:br>
              <a:rPr lang="en-US" b="0" i="0" dirty="0">
                <a:solidFill>
                  <a:srgbClr val="222222"/>
                </a:solidFill>
                <a:effectLst/>
                <a:latin typeface="Helvetica" panose="020B0604020202020204" pitchFamily="34" charset="0"/>
              </a:rPr>
            </a:br>
            <a:r>
              <a:rPr lang="en-US" b="0" i="0" dirty="0">
                <a:solidFill>
                  <a:srgbClr val="222222"/>
                </a:solidFill>
                <a:effectLst/>
                <a:latin typeface="Helvetica" panose="020B0604020202020204" pitchFamily="34" charset="0"/>
              </a:rPr>
              <a:t>as</a:t>
            </a:r>
            <a:br>
              <a:rPr lang="en-US" b="0" i="0" dirty="0">
                <a:solidFill>
                  <a:srgbClr val="222222"/>
                </a:solidFill>
                <a:effectLst/>
                <a:latin typeface="Helvetica" panose="020B0604020202020204" pitchFamily="34" charset="0"/>
              </a:rPr>
            </a:br>
            <a:r>
              <a:rPr lang="en-US" b="0" i="0" dirty="0">
                <a:solidFill>
                  <a:srgbClr val="222222"/>
                </a:solidFill>
                <a:effectLst/>
                <a:latin typeface="Helvetica" panose="020B0604020202020204" pitchFamily="34" charset="0"/>
              </a:rPr>
              <a:t>Config</a:t>
            </a:r>
            <a:endParaRPr lang="en-US" b="1" dirty="0"/>
          </a:p>
        </p:txBody>
      </p:sp>
      <p:pic>
        <p:nvPicPr>
          <p:cNvPr id="6" name="Picture 5">
            <a:extLst>
              <a:ext uri="{FF2B5EF4-FFF2-40B4-BE49-F238E27FC236}">
                <a16:creationId xmlns:a16="http://schemas.microsoft.com/office/drawing/2014/main" id="{735D1973-2900-4F47-8100-DEDCA54B063B}"/>
              </a:ext>
            </a:extLst>
          </p:cNvPr>
          <p:cNvPicPr>
            <a:picLocks noChangeAspect="1"/>
          </p:cNvPicPr>
          <p:nvPr/>
        </p:nvPicPr>
        <p:blipFill>
          <a:blip r:embed="rId2"/>
          <a:stretch>
            <a:fillRect/>
          </a:stretch>
        </p:blipFill>
        <p:spPr>
          <a:xfrm>
            <a:off x="2604375" y="562551"/>
            <a:ext cx="9187575" cy="5881255"/>
          </a:xfrm>
          <a:prstGeom prst="rect">
            <a:avLst/>
          </a:prstGeom>
        </p:spPr>
      </p:pic>
    </p:spTree>
    <p:extLst>
      <p:ext uri="{BB962C8B-B14F-4D97-AF65-F5344CB8AC3E}">
        <p14:creationId xmlns:p14="http://schemas.microsoft.com/office/powerpoint/2010/main" val="439578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7B71EE-272A-44AC-A129-0F56D0FC18B7}"/>
              </a:ext>
            </a:extLst>
          </p:cNvPr>
          <p:cNvSpPr txBox="1"/>
          <p:nvPr/>
        </p:nvSpPr>
        <p:spPr>
          <a:xfrm>
            <a:off x="867640" y="2767280"/>
            <a:ext cx="1818409" cy="1323439"/>
          </a:xfrm>
          <a:prstGeom prst="rect">
            <a:avLst/>
          </a:prstGeom>
          <a:noFill/>
        </p:spPr>
        <p:txBody>
          <a:bodyPr wrap="square" rtlCol="0">
            <a:spAutoFit/>
          </a:bodyPr>
          <a:lstStyle/>
          <a:p>
            <a:pPr algn="ctr"/>
            <a:r>
              <a:rPr lang="en-US" sz="4000" b="1" dirty="0"/>
              <a:t>Flexible</a:t>
            </a:r>
          </a:p>
          <a:p>
            <a:pPr algn="ctr"/>
            <a:r>
              <a:rPr lang="en-US" sz="4000" b="1" dirty="0"/>
              <a:t>Hooks</a:t>
            </a:r>
          </a:p>
        </p:txBody>
      </p:sp>
      <p:sp>
        <p:nvSpPr>
          <p:cNvPr id="6" name="TextBox 5">
            <a:extLst>
              <a:ext uri="{FF2B5EF4-FFF2-40B4-BE49-F238E27FC236}">
                <a16:creationId xmlns:a16="http://schemas.microsoft.com/office/drawing/2014/main" id="{5E36DB03-3F29-4BD2-8A18-74B988715661}"/>
              </a:ext>
            </a:extLst>
          </p:cNvPr>
          <p:cNvSpPr txBox="1"/>
          <p:nvPr/>
        </p:nvSpPr>
        <p:spPr>
          <a:xfrm>
            <a:off x="466292" y="5275757"/>
            <a:ext cx="3134158" cy="369332"/>
          </a:xfrm>
          <a:prstGeom prst="rect">
            <a:avLst/>
          </a:prstGeom>
          <a:noFill/>
        </p:spPr>
        <p:txBody>
          <a:bodyPr wrap="square">
            <a:spAutoFit/>
          </a:bodyPr>
          <a:lstStyle/>
          <a:p>
            <a:r>
              <a:rPr lang="en-US" b="1" i="0" dirty="0" err="1">
                <a:solidFill>
                  <a:srgbClr val="222222"/>
                </a:solidFill>
                <a:effectLst/>
                <a:latin typeface="Helvetica" panose="020B0604020202020204" pitchFamily="34" charset="0"/>
              </a:rPr>
              <a:t>FastAI</a:t>
            </a:r>
            <a:r>
              <a:rPr lang="en-US" b="0" i="0" dirty="0" err="1">
                <a:solidFill>
                  <a:srgbClr val="222222"/>
                </a:solidFill>
                <a:effectLst/>
                <a:latin typeface="Helvetica" panose="020B0604020202020204" pitchFamily="34" charset="0"/>
              </a:rPr>
              <a:t>’s</a:t>
            </a:r>
            <a:r>
              <a:rPr lang="en-US" b="0" i="0" dirty="0">
                <a:solidFill>
                  <a:srgbClr val="222222"/>
                </a:solidFill>
                <a:effectLst/>
                <a:latin typeface="Helvetica" panose="020B0604020202020204" pitchFamily="34" charset="0"/>
              </a:rPr>
              <a:t> </a:t>
            </a:r>
            <a:r>
              <a:rPr lang="en-US" b="1" i="0" dirty="0">
                <a:solidFill>
                  <a:srgbClr val="222222"/>
                </a:solidFill>
                <a:effectLst/>
                <a:latin typeface="Helvetica" panose="020B0604020202020204" pitchFamily="34" charset="0"/>
              </a:rPr>
              <a:t>two-way callbacks</a:t>
            </a:r>
            <a:endParaRPr lang="en-US" b="1" dirty="0"/>
          </a:p>
        </p:txBody>
      </p:sp>
      <p:sp>
        <p:nvSpPr>
          <p:cNvPr id="8" name="TextBox 7">
            <a:extLst>
              <a:ext uri="{FF2B5EF4-FFF2-40B4-BE49-F238E27FC236}">
                <a16:creationId xmlns:a16="http://schemas.microsoft.com/office/drawing/2014/main" id="{FE89C6A1-1C7E-4DCB-862E-6727F4A26177}"/>
              </a:ext>
            </a:extLst>
          </p:cNvPr>
          <p:cNvSpPr txBox="1"/>
          <p:nvPr/>
        </p:nvSpPr>
        <p:spPr>
          <a:xfrm>
            <a:off x="3920020" y="2221505"/>
            <a:ext cx="2175980" cy="2308324"/>
          </a:xfrm>
          <a:prstGeom prst="rect">
            <a:avLst/>
          </a:prstGeom>
          <a:noFill/>
        </p:spPr>
        <p:txBody>
          <a:bodyPr wrap="none" rtlCol="0">
            <a:spAutoFit/>
          </a:bodyPr>
          <a:lstStyle/>
          <a:p>
            <a:r>
              <a:rPr lang="en-US" dirty="0" err="1"/>
              <a:t>AbstractStage</a:t>
            </a:r>
            <a:endParaRPr lang="en-US" dirty="0"/>
          </a:p>
          <a:p>
            <a:endParaRPr lang="en-US" dirty="0"/>
          </a:p>
          <a:p>
            <a:r>
              <a:rPr lang="en-US" dirty="0" err="1"/>
              <a:t>PreActStage</a:t>
            </a:r>
            <a:endParaRPr lang="en-US" dirty="0"/>
          </a:p>
          <a:p>
            <a:r>
              <a:rPr lang="en-US" altLang="zh-CN" dirty="0" err="1"/>
              <a:t>PostAct</a:t>
            </a:r>
            <a:r>
              <a:rPr lang="en-US" dirty="0" err="1"/>
              <a:t>Stage</a:t>
            </a:r>
            <a:endParaRPr lang="en-US" dirty="0"/>
          </a:p>
          <a:p>
            <a:r>
              <a:rPr lang="en-US" dirty="0" err="1"/>
              <a:t>PreEpisodeStage</a:t>
            </a:r>
            <a:endParaRPr lang="en-US" dirty="0"/>
          </a:p>
          <a:p>
            <a:r>
              <a:rPr lang="en-US" altLang="zh-CN" dirty="0" err="1"/>
              <a:t>Post</a:t>
            </a:r>
            <a:r>
              <a:rPr lang="en-US" dirty="0" err="1"/>
              <a:t>EpisodeStage</a:t>
            </a:r>
            <a:endParaRPr lang="en-US" dirty="0"/>
          </a:p>
          <a:p>
            <a:r>
              <a:rPr lang="en-US" dirty="0" err="1"/>
              <a:t>PreExperimentStage</a:t>
            </a:r>
            <a:endParaRPr lang="en-US" dirty="0"/>
          </a:p>
          <a:p>
            <a:r>
              <a:rPr lang="en-US" dirty="0" err="1"/>
              <a:t>PostExperimentStage</a:t>
            </a:r>
            <a:endParaRPr lang="en-US" dirty="0"/>
          </a:p>
        </p:txBody>
      </p:sp>
      <p:sp>
        <p:nvSpPr>
          <p:cNvPr id="9" name="TextBox 8">
            <a:extLst>
              <a:ext uri="{FF2B5EF4-FFF2-40B4-BE49-F238E27FC236}">
                <a16:creationId xmlns:a16="http://schemas.microsoft.com/office/drawing/2014/main" id="{ED7E6B1E-511B-4049-BC59-E42F3733F311}"/>
              </a:ext>
            </a:extLst>
          </p:cNvPr>
          <p:cNvSpPr txBox="1"/>
          <p:nvPr/>
        </p:nvSpPr>
        <p:spPr>
          <a:xfrm>
            <a:off x="7263245" y="1283277"/>
            <a:ext cx="970650" cy="369332"/>
          </a:xfrm>
          <a:prstGeom prst="rect">
            <a:avLst/>
          </a:prstGeom>
          <a:noFill/>
        </p:spPr>
        <p:txBody>
          <a:bodyPr wrap="none" rtlCol="0">
            <a:spAutoFit/>
          </a:bodyPr>
          <a:lstStyle/>
          <a:p>
            <a:r>
              <a:rPr lang="en-US" dirty="0"/>
              <a:t>Logging:</a:t>
            </a:r>
          </a:p>
        </p:txBody>
      </p:sp>
      <p:pic>
        <p:nvPicPr>
          <p:cNvPr id="14338" name="Picture 2">
            <a:extLst>
              <a:ext uri="{FF2B5EF4-FFF2-40B4-BE49-F238E27FC236}">
                <a16:creationId xmlns:a16="http://schemas.microsoft.com/office/drawing/2014/main" id="{DB39299F-F990-436F-BA59-C981741031B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54391" y="475947"/>
            <a:ext cx="2473036" cy="187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5195FB3-6877-46DF-A48A-B813B7E28CC0}"/>
              </a:ext>
            </a:extLst>
          </p:cNvPr>
          <p:cNvSpPr txBox="1"/>
          <p:nvPr/>
        </p:nvSpPr>
        <p:spPr>
          <a:xfrm>
            <a:off x="7013336" y="3105833"/>
            <a:ext cx="1470467" cy="646331"/>
          </a:xfrm>
          <a:prstGeom prst="rect">
            <a:avLst/>
          </a:prstGeom>
          <a:noFill/>
        </p:spPr>
        <p:txBody>
          <a:bodyPr wrap="none" rtlCol="0">
            <a:spAutoFit/>
          </a:bodyPr>
          <a:lstStyle/>
          <a:p>
            <a:pPr algn="ctr"/>
            <a:r>
              <a:rPr lang="en-US" dirty="0"/>
              <a:t>Updating</a:t>
            </a:r>
          </a:p>
          <a:p>
            <a:pPr algn="ctr"/>
            <a:r>
              <a:rPr lang="en-US" dirty="0"/>
              <a:t>Learning Rate</a:t>
            </a:r>
          </a:p>
        </p:txBody>
      </p:sp>
      <p:pic>
        <p:nvPicPr>
          <p:cNvPr id="15362" name="Picture 2">
            <a:extLst>
              <a:ext uri="{FF2B5EF4-FFF2-40B4-BE49-F238E27FC236}">
                <a16:creationId xmlns:a16="http://schemas.microsoft.com/office/drawing/2014/main" id="{5B7D4183-0874-4423-B800-D907D1074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0396" y="2782864"/>
            <a:ext cx="2179493" cy="14529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A89499-3493-42F7-B444-BA3125472A89}"/>
              </a:ext>
            </a:extLst>
          </p:cNvPr>
          <p:cNvSpPr txBox="1"/>
          <p:nvPr/>
        </p:nvSpPr>
        <p:spPr>
          <a:xfrm>
            <a:off x="7134094" y="5137257"/>
            <a:ext cx="1523367" cy="646331"/>
          </a:xfrm>
          <a:prstGeom prst="rect">
            <a:avLst/>
          </a:prstGeom>
          <a:noFill/>
        </p:spPr>
        <p:txBody>
          <a:bodyPr wrap="none" rtlCol="0">
            <a:spAutoFit/>
          </a:bodyPr>
          <a:lstStyle/>
          <a:p>
            <a:pPr algn="ctr"/>
            <a:r>
              <a:rPr lang="en-US" dirty="0"/>
              <a:t>Training mode</a:t>
            </a:r>
          </a:p>
          <a:p>
            <a:pPr algn="ctr"/>
            <a:r>
              <a:rPr lang="en-US" dirty="0"/>
              <a:t>Testing mode</a:t>
            </a:r>
          </a:p>
        </p:txBody>
      </p:sp>
      <p:sp>
        <p:nvSpPr>
          <p:cNvPr id="12" name="TextBox 11">
            <a:extLst>
              <a:ext uri="{FF2B5EF4-FFF2-40B4-BE49-F238E27FC236}">
                <a16:creationId xmlns:a16="http://schemas.microsoft.com/office/drawing/2014/main" id="{DB6CA93D-BC24-4D80-B9B7-300D9ABA83C9}"/>
              </a:ext>
            </a:extLst>
          </p:cNvPr>
          <p:cNvSpPr txBox="1"/>
          <p:nvPr/>
        </p:nvSpPr>
        <p:spPr>
          <a:xfrm>
            <a:off x="502660" y="6153788"/>
            <a:ext cx="6947622" cy="369332"/>
          </a:xfrm>
          <a:prstGeom prst="rect">
            <a:avLst/>
          </a:prstGeom>
          <a:noFill/>
        </p:spPr>
        <p:txBody>
          <a:bodyPr wrap="square">
            <a:spAutoFit/>
          </a:bodyPr>
          <a:lstStyle/>
          <a:p>
            <a:r>
              <a:rPr lang="en-US" dirty="0">
                <a:hlinkClick r:id="rId4"/>
              </a:rPr>
              <a:t>https://github.com/deepmind/acme/issues/24</a:t>
            </a:r>
            <a:endParaRPr lang="en-US" dirty="0"/>
          </a:p>
        </p:txBody>
      </p:sp>
      <p:sp>
        <p:nvSpPr>
          <p:cNvPr id="7" name="TextBox 6">
            <a:extLst>
              <a:ext uri="{FF2B5EF4-FFF2-40B4-BE49-F238E27FC236}">
                <a16:creationId xmlns:a16="http://schemas.microsoft.com/office/drawing/2014/main" id="{B89290C5-49A3-4041-B0E3-CE92DD27D29C}"/>
              </a:ext>
            </a:extLst>
          </p:cNvPr>
          <p:cNvSpPr txBox="1"/>
          <p:nvPr/>
        </p:nvSpPr>
        <p:spPr>
          <a:xfrm>
            <a:off x="502660" y="5731311"/>
            <a:ext cx="1678280" cy="369332"/>
          </a:xfrm>
          <a:prstGeom prst="rect">
            <a:avLst/>
          </a:prstGeom>
          <a:noFill/>
        </p:spPr>
        <p:txBody>
          <a:bodyPr wrap="none" rtlCol="0">
            <a:spAutoFit/>
          </a:bodyPr>
          <a:lstStyle/>
          <a:p>
            <a:r>
              <a:rPr lang="en-US" dirty="0"/>
              <a:t>Callback System</a:t>
            </a:r>
          </a:p>
        </p:txBody>
      </p:sp>
      <p:pic>
        <p:nvPicPr>
          <p:cNvPr id="16386" name="Picture 2">
            <a:extLst>
              <a:ext uri="{FF2B5EF4-FFF2-40B4-BE49-F238E27FC236}">
                <a16:creationId xmlns:a16="http://schemas.microsoft.com/office/drawing/2014/main" id="{806281A2-5792-4977-8003-EB7AD2854B27}"/>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298131" y="4912302"/>
            <a:ext cx="1853045" cy="138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308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26CBF2-B1CA-4045-9259-DD3D56874CCC}"/>
              </a:ext>
            </a:extLst>
          </p:cNvPr>
          <p:cNvSpPr txBox="1"/>
          <p:nvPr/>
        </p:nvSpPr>
        <p:spPr>
          <a:xfrm>
            <a:off x="701386" y="2767280"/>
            <a:ext cx="2561360" cy="1323439"/>
          </a:xfrm>
          <a:prstGeom prst="rect">
            <a:avLst/>
          </a:prstGeom>
          <a:noFill/>
        </p:spPr>
        <p:txBody>
          <a:bodyPr wrap="square" rtlCol="0">
            <a:spAutoFit/>
          </a:bodyPr>
          <a:lstStyle/>
          <a:p>
            <a:pPr algn="ctr"/>
            <a:r>
              <a:rPr lang="en-US" sz="4000" b="1" dirty="0"/>
              <a:t>Pluggable</a:t>
            </a:r>
          </a:p>
          <a:p>
            <a:pPr algn="ctr"/>
            <a:r>
              <a:rPr lang="en-US" sz="4000" b="1" dirty="0"/>
              <a:t>DNN</a:t>
            </a:r>
          </a:p>
        </p:txBody>
      </p:sp>
      <p:pic>
        <p:nvPicPr>
          <p:cNvPr id="19458" name="Picture 2">
            <a:extLst>
              <a:ext uri="{FF2B5EF4-FFF2-40B4-BE49-F238E27FC236}">
                <a16:creationId xmlns:a16="http://schemas.microsoft.com/office/drawing/2014/main" id="{52183473-38A4-4C89-9FCA-0F958FD47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537" y="869608"/>
            <a:ext cx="2783032" cy="9399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C25F8C-895E-4099-B93D-C531278C0D6E}"/>
              </a:ext>
            </a:extLst>
          </p:cNvPr>
          <p:cNvSpPr txBox="1"/>
          <p:nvPr/>
        </p:nvSpPr>
        <p:spPr>
          <a:xfrm>
            <a:off x="6096000" y="2667639"/>
            <a:ext cx="2411990" cy="923330"/>
          </a:xfrm>
          <a:prstGeom prst="rect">
            <a:avLst/>
          </a:prstGeom>
          <a:noFill/>
        </p:spPr>
        <p:txBody>
          <a:bodyPr wrap="square">
            <a:spAutoFit/>
          </a:bodyPr>
          <a:lstStyle/>
          <a:p>
            <a:pPr algn="ctr"/>
            <a:r>
              <a:rPr lang="en-US" sz="5400" b="1" i="0" dirty="0" err="1">
                <a:solidFill>
                  <a:srgbClr val="24292E"/>
                </a:solidFill>
                <a:effectLst/>
                <a:latin typeface="-apple-system"/>
              </a:rPr>
              <a:t>Knet.jl</a:t>
            </a:r>
            <a:endParaRPr lang="en-US" sz="5400" b="1" i="0" dirty="0">
              <a:solidFill>
                <a:srgbClr val="24292E"/>
              </a:solidFill>
              <a:effectLst/>
              <a:latin typeface="-apple-system"/>
            </a:endParaRPr>
          </a:p>
        </p:txBody>
      </p:sp>
      <p:sp>
        <p:nvSpPr>
          <p:cNvPr id="3" name="TextBox 2">
            <a:extLst>
              <a:ext uri="{FF2B5EF4-FFF2-40B4-BE49-F238E27FC236}">
                <a16:creationId xmlns:a16="http://schemas.microsoft.com/office/drawing/2014/main" id="{12F82675-3CBF-4A94-9497-11A83EEAEB6D}"/>
              </a:ext>
            </a:extLst>
          </p:cNvPr>
          <p:cNvSpPr txBox="1"/>
          <p:nvPr/>
        </p:nvSpPr>
        <p:spPr>
          <a:xfrm>
            <a:off x="6194714" y="4044487"/>
            <a:ext cx="2411990" cy="923330"/>
          </a:xfrm>
          <a:prstGeom prst="rect">
            <a:avLst/>
          </a:prstGeom>
          <a:noFill/>
        </p:spPr>
        <p:txBody>
          <a:bodyPr wrap="square">
            <a:spAutoFit/>
          </a:bodyPr>
          <a:lstStyle/>
          <a:p>
            <a:pPr algn="ctr"/>
            <a:r>
              <a:rPr lang="en-US" sz="5400" b="1" i="0" dirty="0" err="1">
                <a:solidFill>
                  <a:srgbClr val="24292E"/>
                </a:solidFill>
                <a:effectLst/>
                <a:latin typeface="-apple-system"/>
              </a:rPr>
              <a:t>Torch.jl</a:t>
            </a:r>
            <a:endParaRPr lang="en-US" sz="5400" b="1" i="0" dirty="0">
              <a:solidFill>
                <a:srgbClr val="24292E"/>
              </a:solidFill>
              <a:effectLst/>
              <a:latin typeface="-apple-system"/>
            </a:endParaRPr>
          </a:p>
        </p:txBody>
      </p:sp>
      <p:sp>
        <p:nvSpPr>
          <p:cNvPr id="4" name="TextBox 3">
            <a:extLst>
              <a:ext uri="{FF2B5EF4-FFF2-40B4-BE49-F238E27FC236}">
                <a16:creationId xmlns:a16="http://schemas.microsoft.com/office/drawing/2014/main" id="{FE2AE6C0-05D5-4B80-B3B3-7EE12A91033B}"/>
              </a:ext>
            </a:extLst>
          </p:cNvPr>
          <p:cNvSpPr txBox="1"/>
          <p:nvPr/>
        </p:nvSpPr>
        <p:spPr>
          <a:xfrm>
            <a:off x="6881046" y="5533159"/>
            <a:ext cx="841897" cy="646331"/>
          </a:xfrm>
          <a:prstGeom prst="rect">
            <a:avLst/>
          </a:prstGeom>
          <a:noFill/>
        </p:spPr>
        <p:txBody>
          <a:bodyPr wrap="none" rtlCol="0">
            <a:spAutoFit/>
          </a:bodyPr>
          <a:lstStyle/>
          <a:p>
            <a:r>
              <a:rPr lang="en-US" sz="3600" b="1" dirty="0"/>
              <a:t>……</a:t>
            </a:r>
          </a:p>
        </p:txBody>
      </p:sp>
    </p:spTree>
    <p:extLst>
      <p:ext uri="{BB962C8B-B14F-4D97-AF65-F5344CB8AC3E}">
        <p14:creationId xmlns:p14="http://schemas.microsoft.com/office/powerpoint/2010/main" val="402975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5262E-3CC1-476B-814D-4C415550F0B1}"/>
              </a:ext>
            </a:extLst>
          </p:cNvPr>
          <p:cNvSpPr>
            <a:spLocks noGrp="1"/>
          </p:cNvSpPr>
          <p:nvPr>
            <p:ph type="ctrTitle"/>
          </p:nvPr>
        </p:nvSpPr>
        <p:spPr>
          <a:xfrm>
            <a:off x="0" y="220718"/>
            <a:ext cx="12192000" cy="2165131"/>
          </a:xfrm>
        </p:spPr>
        <p:txBody>
          <a:bodyPr>
            <a:normAutofit/>
          </a:bodyPr>
          <a:lstStyle/>
          <a:p>
            <a:r>
              <a:rPr lang="en-US" altLang="zh-CN" sz="6600" b="1" dirty="0" err="1"/>
              <a:t>ReinforcementLearning.jl</a:t>
            </a:r>
            <a:r>
              <a:rPr lang="en-US" altLang="zh-CN" sz="6600" b="1" dirty="0"/>
              <a:t>:</a:t>
            </a:r>
            <a:br>
              <a:rPr lang="en-US" altLang="zh-CN" sz="6600" b="1" dirty="0"/>
            </a:br>
            <a:r>
              <a:rPr lang="en-US" altLang="zh-CN" sz="3200" dirty="0"/>
              <a:t>Design, Implementation, and Thoughts</a:t>
            </a:r>
            <a:endParaRPr lang="en-US" dirty="0"/>
          </a:p>
        </p:txBody>
      </p:sp>
      <p:sp>
        <p:nvSpPr>
          <p:cNvPr id="3" name="Subtitle 2">
            <a:extLst>
              <a:ext uri="{FF2B5EF4-FFF2-40B4-BE49-F238E27FC236}">
                <a16:creationId xmlns:a16="http://schemas.microsoft.com/office/drawing/2014/main" id="{D1840251-4432-47F8-8D9E-8F6E246810C5}"/>
              </a:ext>
            </a:extLst>
          </p:cNvPr>
          <p:cNvSpPr>
            <a:spLocks noGrp="1"/>
          </p:cNvSpPr>
          <p:nvPr>
            <p:ph type="subTitle" idx="1"/>
          </p:nvPr>
        </p:nvSpPr>
        <p:spPr>
          <a:xfrm>
            <a:off x="1524000" y="4868535"/>
            <a:ext cx="9144000" cy="1655762"/>
          </a:xfrm>
        </p:spPr>
        <p:txBody>
          <a:bodyPr/>
          <a:lstStyle/>
          <a:p>
            <a:r>
              <a:rPr lang="en-US" altLang="zh-CN" sz="2000" dirty="0">
                <a:hlinkClick r:id="rId2"/>
              </a:rPr>
              <a:t>juliaRL.org</a:t>
            </a:r>
            <a:endParaRPr lang="en-US" altLang="zh-CN" sz="2000" dirty="0"/>
          </a:p>
          <a:p>
            <a:r>
              <a:rPr lang="en-US" altLang="zh-CN" dirty="0"/>
              <a:t>Jun Tian</a:t>
            </a:r>
          </a:p>
          <a:p>
            <a:r>
              <a:rPr lang="en-US" dirty="0"/>
              <a:t>2020/08/22</a:t>
            </a:r>
          </a:p>
        </p:txBody>
      </p:sp>
      <p:pic>
        <p:nvPicPr>
          <p:cNvPr id="6" name="Graphic 5">
            <a:extLst>
              <a:ext uri="{FF2B5EF4-FFF2-40B4-BE49-F238E27FC236}">
                <a16:creationId xmlns:a16="http://schemas.microsoft.com/office/drawing/2014/main" id="{6F614F02-D042-45C6-9E1E-698F3B28E3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0672" y="2511864"/>
            <a:ext cx="2230656" cy="2230656"/>
          </a:xfrm>
          <a:prstGeom prst="rect">
            <a:avLst/>
          </a:prstGeom>
        </p:spPr>
      </p:pic>
    </p:spTree>
    <p:extLst>
      <p:ext uri="{BB962C8B-B14F-4D97-AF65-F5344CB8AC3E}">
        <p14:creationId xmlns:p14="http://schemas.microsoft.com/office/powerpoint/2010/main" val="1953057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53C6-C7A2-47C7-9C38-CEBD1BA8847A}"/>
              </a:ext>
            </a:extLst>
          </p:cNvPr>
          <p:cNvSpPr>
            <a:spLocks noGrp="1"/>
          </p:cNvSpPr>
          <p:nvPr>
            <p:ph type="title"/>
          </p:nvPr>
        </p:nvSpPr>
        <p:spPr/>
        <p:txBody>
          <a:bodyPr/>
          <a:lstStyle/>
          <a:p>
            <a:r>
              <a:rPr lang="en-US" altLang="zh-CN" dirty="0"/>
              <a:t>Performance</a:t>
            </a:r>
            <a:endParaRPr lang="en-US" dirty="0"/>
          </a:p>
        </p:txBody>
      </p:sp>
      <p:graphicFrame>
        <p:nvGraphicFramePr>
          <p:cNvPr id="4" name="Table 3">
            <a:extLst>
              <a:ext uri="{FF2B5EF4-FFF2-40B4-BE49-F238E27FC236}">
                <a16:creationId xmlns:a16="http://schemas.microsoft.com/office/drawing/2014/main" id="{2CFAE728-1666-4B39-A375-3E4902D7DA8D}"/>
              </a:ext>
            </a:extLst>
          </p:cNvPr>
          <p:cNvGraphicFramePr/>
          <p:nvPr>
            <p:extLst>
              <p:ext uri="{D42A27DB-BD31-4B8C-83A1-F6EECF244321}">
                <p14:modId xmlns:p14="http://schemas.microsoft.com/office/powerpoint/2010/main" val="1336060724"/>
              </p:ext>
            </p:extLst>
          </p:nvPr>
        </p:nvGraphicFramePr>
        <p:xfrm>
          <a:off x="1117023" y="2152088"/>
          <a:ext cx="9398577" cy="3540554"/>
        </p:xfrm>
        <a:graphic>
          <a:graphicData uri="http://schemas.openxmlformats.org/drawingml/2006/table">
            <a:tbl>
              <a:tblPr>
                <a:tableStyleId>{93296810-A885-4BE3-A3E7-6D5BEEA58F35}</a:tableStyleId>
              </a:tblPr>
              <a:tblGrid>
                <a:gridCol w="3704359">
                  <a:extLst>
                    <a:ext uri="{9D8B030D-6E8A-4147-A177-3AD203B41FA5}">
                      <a16:colId xmlns:a16="http://schemas.microsoft.com/office/drawing/2014/main" val="1563976941"/>
                    </a:ext>
                  </a:extLst>
                </a:gridCol>
                <a:gridCol w="1909378">
                  <a:extLst>
                    <a:ext uri="{9D8B030D-6E8A-4147-A177-3AD203B41FA5}">
                      <a16:colId xmlns:a16="http://schemas.microsoft.com/office/drawing/2014/main" val="3625914946"/>
                    </a:ext>
                  </a:extLst>
                </a:gridCol>
                <a:gridCol w="3784840">
                  <a:extLst>
                    <a:ext uri="{9D8B030D-6E8A-4147-A177-3AD203B41FA5}">
                      <a16:colId xmlns:a16="http://schemas.microsoft.com/office/drawing/2014/main" val="2242512679"/>
                    </a:ext>
                  </a:extLst>
                </a:gridCol>
              </a:tblGrid>
              <a:tr h="335804">
                <a:tc>
                  <a:txBody>
                    <a:bodyPr/>
                    <a:lstStyle/>
                    <a:p>
                      <a:pPr algn="l" fontAlgn="ctr">
                        <a:spcBef>
                          <a:spcPts val="0"/>
                        </a:spcBef>
                        <a:spcAft>
                          <a:spcPts val="0"/>
                        </a:spcAft>
                      </a:pPr>
                      <a:r>
                        <a:rPr lang="en-US" sz="1800" u="none" strike="noStrike">
                          <a:effectLst/>
                        </a:rPr>
                        <a:t>Experiment</a:t>
                      </a:r>
                      <a:endParaRPr lang="en-US" sz="1800" b="0" i="0" u="none" strike="noStrike">
                        <a:effectLst/>
                        <a:latin typeface="Arial" panose="020B0604020202020204" pitchFamily="34" charset="0"/>
                      </a:endParaRPr>
                    </a:p>
                  </a:txBody>
                  <a:tcPr marB="9525" anchor="ctr"/>
                </a:tc>
                <a:tc>
                  <a:txBody>
                    <a:bodyPr/>
                    <a:lstStyle/>
                    <a:p>
                      <a:pPr algn="r" fontAlgn="ctr">
                        <a:spcBef>
                          <a:spcPts val="0"/>
                        </a:spcBef>
                        <a:spcAft>
                          <a:spcPts val="0"/>
                        </a:spcAft>
                      </a:pPr>
                      <a:r>
                        <a:rPr lang="en-US" sz="1800" u="none" strike="noStrike" dirty="0">
                          <a:effectLst/>
                        </a:rPr>
                        <a:t>FPS</a:t>
                      </a:r>
                      <a:endParaRPr lang="en-US" sz="1800" b="0" i="0" u="none" strike="noStrike" dirty="0">
                        <a:effectLst/>
                        <a:latin typeface="Arial" panose="020B0604020202020204" pitchFamily="34" charset="0"/>
                      </a:endParaRPr>
                    </a:p>
                  </a:txBody>
                  <a:tcPr marB="9525" anchor="ctr"/>
                </a:tc>
                <a:tc>
                  <a:txBody>
                    <a:bodyPr/>
                    <a:lstStyle/>
                    <a:p>
                      <a:pPr algn="r" fontAlgn="ctr">
                        <a:spcBef>
                          <a:spcPts val="0"/>
                        </a:spcBef>
                        <a:spcAft>
                          <a:spcPts val="0"/>
                        </a:spcAft>
                      </a:pPr>
                      <a:r>
                        <a:rPr lang="en-US" sz="1800" u="none" strike="noStrike" dirty="0">
                          <a:effectLst/>
                        </a:rPr>
                        <a:t>Notes</a:t>
                      </a:r>
                      <a:endParaRPr lang="en-US" sz="1800" b="0" i="0" u="none" strike="noStrike" dirty="0">
                        <a:effectLst/>
                        <a:latin typeface="Arial" panose="020B0604020202020204" pitchFamily="34" charset="0"/>
                      </a:endParaRPr>
                    </a:p>
                  </a:txBody>
                  <a:tcPr marB="9525" anchor="ctr"/>
                </a:tc>
                <a:extLst>
                  <a:ext uri="{0D108BD9-81ED-4DB2-BD59-A6C34878D82A}">
                    <a16:rowId xmlns:a16="http://schemas.microsoft.com/office/drawing/2014/main" val="61061050"/>
                  </a:ext>
                </a:extLst>
              </a:tr>
              <a:tr h="588272">
                <a:tc>
                  <a:txBody>
                    <a:bodyPr/>
                    <a:lstStyle/>
                    <a:p>
                      <a:pPr algn="l" fontAlgn="ctr">
                        <a:spcBef>
                          <a:spcPts val="0"/>
                        </a:spcBef>
                        <a:spcAft>
                          <a:spcPts val="0"/>
                        </a:spcAft>
                      </a:pPr>
                      <a:r>
                        <a:rPr lang="en-US" sz="1800" u="none" strike="noStrike" dirty="0" err="1">
                          <a:effectLst/>
                        </a:rPr>
                        <a:t>E`Dopamine_DQN_Atari</a:t>
                      </a:r>
                      <a:r>
                        <a:rPr lang="en-US" sz="1800" u="none" strike="noStrike" dirty="0">
                          <a:effectLst/>
                        </a:rPr>
                        <a:t>(pong)`</a:t>
                      </a:r>
                      <a:endParaRPr lang="en-US" sz="1800" b="0" i="0" u="none" strike="noStrike" dirty="0">
                        <a:effectLst/>
                        <a:latin typeface="Arial" panose="020B0604020202020204" pitchFamily="34" charset="0"/>
                      </a:endParaRPr>
                    </a:p>
                  </a:txBody>
                  <a:tcPr marR="14351" marT="14351" marB="14351" anchor="ctr"/>
                </a:tc>
                <a:tc>
                  <a:txBody>
                    <a:bodyPr/>
                    <a:lstStyle/>
                    <a:p>
                      <a:pPr algn="r" fontAlgn="ctr">
                        <a:spcBef>
                          <a:spcPts val="0"/>
                        </a:spcBef>
                        <a:spcAft>
                          <a:spcPts val="0"/>
                        </a:spcAft>
                      </a:pPr>
                      <a:r>
                        <a:rPr lang="en-US" sz="1800" u="none" strike="noStrike" dirty="0">
                          <a:effectLst/>
                        </a:rPr>
                        <a:t>~210</a:t>
                      </a:r>
                      <a:endParaRPr lang="en-US" sz="1800" b="0" i="0" u="none" strike="noStrike" dirty="0">
                        <a:effectLst/>
                        <a:latin typeface="Arial" panose="020B0604020202020204" pitchFamily="34" charset="0"/>
                      </a:endParaRPr>
                    </a:p>
                  </a:txBody>
                  <a:tcPr marR="14351" marT="14351" marB="14351" anchor="ctr"/>
                </a:tc>
                <a:tc>
                  <a:txBody>
                    <a:bodyPr/>
                    <a:lstStyle/>
                    <a:p>
                      <a:pPr algn="r" fontAlgn="ctr">
                        <a:spcBef>
                          <a:spcPts val="0"/>
                        </a:spcBef>
                        <a:spcAft>
                          <a:spcPts val="0"/>
                        </a:spcAft>
                      </a:pPr>
                      <a:r>
                        <a:rPr lang="en-US" sz="1800" u="none" strike="noStrike" dirty="0">
                          <a:effectLst/>
                        </a:rPr>
                        <a:t>Use the same config of </a:t>
                      </a:r>
                      <a:r>
                        <a:rPr lang="en-US" sz="1800" u="none" strike="noStrike" dirty="0" err="1">
                          <a:effectLst/>
                          <a:hlinkClick r:id="rId2"/>
                        </a:rPr>
                        <a:t>dqn.gin</a:t>
                      </a:r>
                      <a:r>
                        <a:rPr lang="en-US" sz="1800" u="none" strike="noStrike" dirty="0">
                          <a:effectLst/>
                          <a:hlinkClick r:id="rId2"/>
                        </a:rPr>
                        <a:t> in google/dopamine</a:t>
                      </a:r>
                      <a:endParaRPr lang="en-US" sz="1800" b="0" i="0" u="none" strike="noStrike" dirty="0">
                        <a:effectLst/>
                        <a:latin typeface="Arial" panose="020B0604020202020204" pitchFamily="34" charset="0"/>
                      </a:endParaRPr>
                    </a:p>
                  </a:txBody>
                  <a:tcPr marR="14351" marT="14351" marB="14351" anchor="ctr"/>
                </a:tc>
                <a:extLst>
                  <a:ext uri="{0D108BD9-81ED-4DB2-BD59-A6C34878D82A}">
                    <a16:rowId xmlns:a16="http://schemas.microsoft.com/office/drawing/2014/main" val="3999563918"/>
                  </a:ext>
                </a:extLst>
              </a:tr>
              <a:tr h="588272">
                <a:tc>
                  <a:txBody>
                    <a:bodyPr/>
                    <a:lstStyle/>
                    <a:p>
                      <a:pPr algn="l" fontAlgn="ctr">
                        <a:spcBef>
                          <a:spcPts val="0"/>
                        </a:spcBef>
                        <a:spcAft>
                          <a:spcPts val="0"/>
                        </a:spcAft>
                      </a:pPr>
                      <a:r>
                        <a:rPr lang="en-US" sz="1800" u="none" strike="noStrike" dirty="0" err="1">
                          <a:effectLst/>
                        </a:rPr>
                        <a:t>E`Dopamine_Rainbow_Atari</a:t>
                      </a:r>
                      <a:r>
                        <a:rPr lang="en-US" sz="1800" u="none" strike="noStrike" dirty="0">
                          <a:effectLst/>
                        </a:rPr>
                        <a:t>(pong)`</a:t>
                      </a:r>
                      <a:endParaRPr lang="en-US" sz="1800" b="0" i="0" u="none" strike="noStrike" dirty="0">
                        <a:effectLst/>
                        <a:latin typeface="Arial" panose="020B0604020202020204" pitchFamily="34" charset="0"/>
                      </a:endParaRPr>
                    </a:p>
                  </a:txBody>
                  <a:tcPr marR="14351" marT="14351" marB="14351" anchor="ctr"/>
                </a:tc>
                <a:tc>
                  <a:txBody>
                    <a:bodyPr/>
                    <a:lstStyle/>
                    <a:p>
                      <a:pPr algn="r" fontAlgn="ctr">
                        <a:spcBef>
                          <a:spcPts val="0"/>
                        </a:spcBef>
                        <a:spcAft>
                          <a:spcPts val="0"/>
                        </a:spcAft>
                      </a:pPr>
                      <a:r>
                        <a:rPr lang="en-US" sz="1800" u="none" strike="noStrike">
                          <a:effectLst/>
                        </a:rPr>
                        <a:t>~171</a:t>
                      </a:r>
                      <a:endParaRPr lang="en-US" sz="1800" b="0" i="0" u="none" strike="noStrike">
                        <a:effectLst/>
                        <a:latin typeface="Arial" panose="020B0604020202020204" pitchFamily="34" charset="0"/>
                      </a:endParaRPr>
                    </a:p>
                  </a:txBody>
                  <a:tcPr marR="14351" marT="14351" marB="14351" anchor="ctr"/>
                </a:tc>
                <a:tc>
                  <a:txBody>
                    <a:bodyPr/>
                    <a:lstStyle/>
                    <a:p>
                      <a:pPr algn="r" fontAlgn="ctr">
                        <a:spcBef>
                          <a:spcPts val="0"/>
                        </a:spcBef>
                        <a:spcAft>
                          <a:spcPts val="0"/>
                        </a:spcAft>
                      </a:pPr>
                      <a:r>
                        <a:rPr lang="en-US" sz="1800" u="none" strike="noStrike" dirty="0">
                          <a:effectLst/>
                        </a:rPr>
                        <a:t>Use the same config of </a:t>
                      </a:r>
                      <a:r>
                        <a:rPr lang="en-US" sz="1800" u="none" strike="noStrike" dirty="0" err="1">
                          <a:effectLst/>
                          <a:hlinkClick r:id="rId3"/>
                        </a:rPr>
                        <a:t>rainbow.gin</a:t>
                      </a:r>
                      <a:r>
                        <a:rPr lang="en-US" sz="1800" u="none" strike="noStrike" dirty="0">
                          <a:effectLst/>
                          <a:hlinkClick r:id="rId3"/>
                        </a:rPr>
                        <a:t> in google/dopamine</a:t>
                      </a:r>
                      <a:endParaRPr lang="en-US" sz="1800" b="0" i="0" u="none" strike="noStrike" dirty="0">
                        <a:effectLst/>
                        <a:latin typeface="Arial" panose="020B0604020202020204" pitchFamily="34" charset="0"/>
                      </a:endParaRPr>
                    </a:p>
                  </a:txBody>
                  <a:tcPr marR="14351" marT="14351" marB="14351" anchor="ctr"/>
                </a:tc>
                <a:extLst>
                  <a:ext uri="{0D108BD9-81ED-4DB2-BD59-A6C34878D82A}">
                    <a16:rowId xmlns:a16="http://schemas.microsoft.com/office/drawing/2014/main" val="4223327641"/>
                  </a:ext>
                </a:extLst>
              </a:tr>
              <a:tr h="588272">
                <a:tc>
                  <a:txBody>
                    <a:bodyPr/>
                    <a:lstStyle/>
                    <a:p>
                      <a:pPr algn="l" fontAlgn="ctr">
                        <a:spcBef>
                          <a:spcPts val="0"/>
                        </a:spcBef>
                        <a:spcAft>
                          <a:spcPts val="0"/>
                        </a:spcAft>
                      </a:pPr>
                      <a:r>
                        <a:rPr lang="en-US" sz="1800" u="none" strike="noStrike" dirty="0" err="1">
                          <a:effectLst/>
                        </a:rPr>
                        <a:t>E`Dopamine_IQN_Atari</a:t>
                      </a:r>
                      <a:r>
                        <a:rPr lang="en-US" sz="1800" u="none" strike="noStrike" dirty="0">
                          <a:effectLst/>
                        </a:rPr>
                        <a:t>(pong)`</a:t>
                      </a:r>
                      <a:endParaRPr lang="en-US" sz="1800" b="0" i="0" u="none" strike="noStrike" dirty="0">
                        <a:effectLst/>
                        <a:latin typeface="Arial" panose="020B0604020202020204" pitchFamily="34" charset="0"/>
                      </a:endParaRPr>
                    </a:p>
                  </a:txBody>
                  <a:tcPr marR="14351" marT="14351" marB="14351" anchor="ctr"/>
                </a:tc>
                <a:tc>
                  <a:txBody>
                    <a:bodyPr/>
                    <a:lstStyle/>
                    <a:p>
                      <a:pPr algn="r" fontAlgn="ctr">
                        <a:spcBef>
                          <a:spcPts val="0"/>
                        </a:spcBef>
                        <a:spcAft>
                          <a:spcPts val="0"/>
                        </a:spcAft>
                      </a:pPr>
                      <a:r>
                        <a:rPr lang="en-US" sz="1800" u="none" strike="noStrike">
                          <a:effectLst/>
                        </a:rPr>
                        <a:t>~162</a:t>
                      </a:r>
                      <a:endParaRPr lang="en-US" sz="1800" b="0" i="0" u="none" strike="noStrike">
                        <a:effectLst/>
                        <a:latin typeface="Arial" panose="020B0604020202020204" pitchFamily="34" charset="0"/>
                      </a:endParaRPr>
                    </a:p>
                  </a:txBody>
                  <a:tcPr marR="14351" marT="14351" marB="14351" anchor="ctr"/>
                </a:tc>
                <a:tc>
                  <a:txBody>
                    <a:bodyPr/>
                    <a:lstStyle/>
                    <a:p>
                      <a:pPr algn="r" fontAlgn="ctr">
                        <a:spcBef>
                          <a:spcPts val="0"/>
                        </a:spcBef>
                        <a:spcAft>
                          <a:spcPts val="0"/>
                        </a:spcAft>
                      </a:pPr>
                      <a:r>
                        <a:rPr lang="en-US" sz="1800" u="none" strike="noStrike" dirty="0">
                          <a:effectLst/>
                        </a:rPr>
                        <a:t>Use the same config of </a:t>
                      </a:r>
                      <a:r>
                        <a:rPr lang="en-US" sz="1800" u="none" strike="noStrike" dirty="0" err="1">
                          <a:effectLst/>
                          <a:hlinkClick r:id="rId4"/>
                        </a:rPr>
                        <a:t>implicit_quantile.gin</a:t>
                      </a:r>
                      <a:r>
                        <a:rPr lang="en-US" sz="1800" u="none" strike="noStrike" dirty="0">
                          <a:effectLst/>
                          <a:hlinkClick r:id="rId4"/>
                        </a:rPr>
                        <a:t> in google/dopamine</a:t>
                      </a:r>
                      <a:endParaRPr lang="en-US" sz="1800" b="0" i="0" u="none" strike="noStrike" dirty="0">
                        <a:effectLst/>
                        <a:latin typeface="Arial" panose="020B0604020202020204" pitchFamily="34" charset="0"/>
                      </a:endParaRPr>
                    </a:p>
                  </a:txBody>
                  <a:tcPr marR="14351" marT="14351" marB="14351" anchor="ctr"/>
                </a:tc>
                <a:extLst>
                  <a:ext uri="{0D108BD9-81ED-4DB2-BD59-A6C34878D82A}">
                    <a16:rowId xmlns:a16="http://schemas.microsoft.com/office/drawing/2014/main" val="2849326835"/>
                  </a:ext>
                </a:extLst>
              </a:tr>
              <a:tr h="588272">
                <a:tc>
                  <a:txBody>
                    <a:bodyPr/>
                    <a:lstStyle/>
                    <a:p>
                      <a:pPr algn="l" fontAlgn="ctr">
                        <a:spcBef>
                          <a:spcPts val="0"/>
                        </a:spcBef>
                        <a:spcAft>
                          <a:spcPts val="0"/>
                        </a:spcAft>
                      </a:pPr>
                      <a:r>
                        <a:rPr lang="en-US" sz="1800" u="none" strike="noStrike" dirty="0">
                          <a:effectLst/>
                        </a:rPr>
                        <a:t>E`rlpyt_A2C_Atari(pong)`</a:t>
                      </a:r>
                      <a:endParaRPr lang="en-US" sz="1800" b="0" i="0" u="none" strike="noStrike" dirty="0">
                        <a:effectLst/>
                        <a:latin typeface="Arial" panose="020B0604020202020204" pitchFamily="34" charset="0"/>
                      </a:endParaRPr>
                    </a:p>
                  </a:txBody>
                  <a:tcPr marR="14351" marT="14351" marB="14351" anchor="ctr"/>
                </a:tc>
                <a:tc>
                  <a:txBody>
                    <a:bodyPr/>
                    <a:lstStyle/>
                    <a:p>
                      <a:pPr algn="r" fontAlgn="ctr">
                        <a:spcBef>
                          <a:spcPts val="0"/>
                        </a:spcBef>
                        <a:spcAft>
                          <a:spcPts val="0"/>
                        </a:spcAft>
                      </a:pPr>
                      <a:r>
                        <a:rPr lang="en-US" sz="1800" u="none" strike="noStrike">
                          <a:effectLst/>
                        </a:rPr>
                        <a:t>~768</a:t>
                      </a:r>
                      <a:endParaRPr lang="en-US" sz="1800" b="0" i="0" u="none" strike="noStrike">
                        <a:effectLst/>
                        <a:latin typeface="Arial" panose="020B0604020202020204" pitchFamily="34" charset="0"/>
                      </a:endParaRPr>
                    </a:p>
                  </a:txBody>
                  <a:tcPr marR="14351" marT="14351" marB="14351" anchor="ctr"/>
                </a:tc>
                <a:tc>
                  <a:txBody>
                    <a:bodyPr/>
                    <a:lstStyle/>
                    <a:p>
                      <a:pPr algn="r" fontAlgn="ctr">
                        <a:spcBef>
                          <a:spcPts val="0"/>
                        </a:spcBef>
                        <a:spcAft>
                          <a:spcPts val="0"/>
                        </a:spcAft>
                      </a:pPr>
                      <a:r>
                        <a:rPr lang="en-US" sz="1800" u="none" strike="noStrike" dirty="0">
                          <a:effectLst/>
                        </a:rPr>
                        <a:t>Use the same default parameters of </a:t>
                      </a:r>
                      <a:r>
                        <a:rPr lang="en-US" sz="1800" u="none" strike="noStrike" dirty="0">
                          <a:effectLst/>
                          <a:hlinkClick r:id="rId5"/>
                        </a:rPr>
                        <a:t>A2C in </a:t>
                      </a:r>
                      <a:r>
                        <a:rPr lang="en-US" sz="1800" u="none" strike="noStrike" dirty="0" err="1">
                          <a:effectLst/>
                          <a:hlinkClick r:id="rId5"/>
                        </a:rPr>
                        <a:t>rlpyt</a:t>
                      </a:r>
                      <a:r>
                        <a:rPr lang="en-US" sz="1800" u="none" strike="noStrike" dirty="0">
                          <a:effectLst/>
                        </a:rPr>
                        <a:t> with 4 threads</a:t>
                      </a:r>
                      <a:endParaRPr lang="en-US" sz="1800" b="0" i="0" u="none" strike="noStrike" dirty="0">
                        <a:effectLst/>
                        <a:latin typeface="Arial" panose="020B0604020202020204" pitchFamily="34" charset="0"/>
                      </a:endParaRPr>
                    </a:p>
                  </a:txBody>
                  <a:tcPr marR="14351" marT="14351" marB="14351" anchor="ctr"/>
                </a:tc>
                <a:extLst>
                  <a:ext uri="{0D108BD9-81ED-4DB2-BD59-A6C34878D82A}">
                    <a16:rowId xmlns:a16="http://schemas.microsoft.com/office/drawing/2014/main" val="1185205034"/>
                  </a:ext>
                </a:extLst>
              </a:tr>
              <a:tr h="588272">
                <a:tc>
                  <a:txBody>
                    <a:bodyPr/>
                    <a:lstStyle/>
                    <a:p>
                      <a:pPr algn="l" fontAlgn="ctr">
                        <a:spcBef>
                          <a:spcPts val="0"/>
                        </a:spcBef>
                        <a:spcAft>
                          <a:spcPts val="0"/>
                        </a:spcAft>
                      </a:pPr>
                      <a:r>
                        <a:rPr lang="en-US" sz="1800" u="none" strike="noStrike" dirty="0" err="1">
                          <a:effectLst/>
                        </a:rPr>
                        <a:t>E`rlpyt_PPO_Atari</a:t>
                      </a:r>
                      <a:r>
                        <a:rPr lang="en-US" sz="1800" u="none" strike="noStrike" dirty="0">
                          <a:effectLst/>
                        </a:rPr>
                        <a:t>(pong)`</a:t>
                      </a:r>
                      <a:endParaRPr lang="en-US" sz="1800" b="0" i="0" u="none" strike="noStrike" dirty="0">
                        <a:effectLst/>
                        <a:latin typeface="Arial" panose="020B0604020202020204" pitchFamily="34" charset="0"/>
                      </a:endParaRPr>
                    </a:p>
                  </a:txBody>
                  <a:tcPr marR="14351" marT="14351" marB="14351" anchor="ctr"/>
                </a:tc>
                <a:tc>
                  <a:txBody>
                    <a:bodyPr/>
                    <a:lstStyle/>
                    <a:p>
                      <a:pPr algn="r" fontAlgn="ctr">
                        <a:spcBef>
                          <a:spcPts val="0"/>
                        </a:spcBef>
                        <a:spcAft>
                          <a:spcPts val="0"/>
                        </a:spcAft>
                      </a:pPr>
                      <a:r>
                        <a:rPr lang="en-US" sz="1800" u="none" strike="noStrike" dirty="0">
                          <a:effectLst/>
                        </a:rPr>
                        <a:t>~711</a:t>
                      </a:r>
                      <a:endParaRPr lang="en-US" sz="1800" b="0" i="0" u="none" strike="noStrike" dirty="0">
                        <a:effectLst/>
                        <a:latin typeface="Arial" panose="020B0604020202020204" pitchFamily="34" charset="0"/>
                      </a:endParaRPr>
                    </a:p>
                  </a:txBody>
                  <a:tcPr marR="14351" marT="14351" marB="14351" anchor="ctr"/>
                </a:tc>
                <a:tc>
                  <a:txBody>
                    <a:bodyPr/>
                    <a:lstStyle/>
                    <a:p>
                      <a:pPr algn="r" fontAlgn="ctr">
                        <a:spcBef>
                          <a:spcPts val="0"/>
                        </a:spcBef>
                        <a:spcAft>
                          <a:spcPts val="0"/>
                        </a:spcAft>
                      </a:pPr>
                      <a:r>
                        <a:rPr lang="en-US" sz="1800" u="none" strike="noStrike" dirty="0">
                          <a:effectLst/>
                        </a:rPr>
                        <a:t>Use the same default parameters of </a:t>
                      </a:r>
                      <a:r>
                        <a:rPr lang="en-US" sz="1800" u="none" strike="noStrike" dirty="0">
                          <a:effectLst/>
                          <a:hlinkClick r:id="rId6"/>
                        </a:rPr>
                        <a:t>PPO in </a:t>
                      </a:r>
                      <a:r>
                        <a:rPr lang="en-US" sz="1800" u="none" strike="noStrike" dirty="0" err="1">
                          <a:effectLst/>
                          <a:hlinkClick r:id="rId6"/>
                        </a:rPr>
                        <a:t>rlpyt</a:t>
                      </a:r>
                      <a:r>
                        <a:rPr lang="en-US" sz="1800" u="none" strike="noStrike" dirty="0">
                          <a:effectLst/>
                        </a:rPr>
                        <a:t> with 4 threads</a:t>
                      </a:r>
                      <a:endParaRPr lang="en-US" sz="1800" b="0" i="0" u="none" strike="noStrike" dirty="0">
                        <a:effectLst/>
                        <a:latin typeface="Arial" panose="020B0604020202020204" pitchFamily="34" charset="0"/>
                      </a:endParaRPr>
                    </a:p>
                  </a:txBody>
                  <a:tcPr marR="14351" marT="14351" marB="14351" anchor="ctr"/>
                </a:tc>
                <a:extLst>
                  <a:ext uri="{0D108BD9-81ED-4DB2-BD59-A6C34878D82A}">
                    <a16:rowId xmlns:a16="http://schemas.microsoft.com/office/drawing/2014/main" val="1550765052"/>
                  </a:ext>
                </a:extLst>
              </a:tr>
            </a:tbl>
          </a:graphicData>
        </a:graphic>
      </p:graphicFrame>
      <p:sp>
        <p:nvSpPr>
          <p:cNvPr id="5" name="TextBox 4">
            <a:extLst>
              <a:ext uri="{FF2B5EF4-FFF2-40B4-BE49-F238E27FC236}">
                <a16:creationId xmlns:a16="http://schemas.microsoft.com/office/drawing/2014/main" id="{9B4F583B-06DF-4D85-A1F3-B2784D3C635B}"/>
              </a:ext>
            </a:extLst>
          </p:cNvPr>
          <p:cNvSpPr txBox="1"/>
          <p:nvPr/>
        </p:nvSpPr>
        <p:spPr>
          <a:xfrm>
            <a:off x="2453337" y="6154042"/>
            <a:ext cx="7285326" cy="584775"/>
          </a:xfrm>
          <a:prstGeom prst="rect">
            <a:avLst/>
          </a:prstGeom>
          <a:noFill/>
        </p:spPr>
        <p:txBody>
          <a:bodyPr wrap="square">
            <a:spAutoFit/>
          </a:bodyPr>
          <a:lstStyle/>
          <a:p>
            <a:r>
              <a:rPr lang="en-US" sz="1600" b="0" i="0" dirty="0">
                <a:solidFill>
                  <a:srgbClr val="222222"/>
                </a:solidFill>
                <a:effectLst/>
                <a:latin typeface="Helvetica" panose="020B0604020202020204" pitchFamily="34" charset="0"/>
              </a:rPr>
              <a:t>The above data are collected from experiments on </a:t>
            </a:r>
            <a:r>
              <a:rPr lang="en-US" sz="1600" b="0" i="1" dirty="0">
                <a:solidFill>
                  <a:srgbClr val="222222"/>
                </a:solidFill>
                <a:effectLst/>
                <a:latin typeface="Helvetica" panose="020B0604020202020204" pitchFamily="34" charset="0"/>
              </a:rPr>
              <a:t>Intel® Xeon® W-2123 CPU @ 3.60GHz</a:t>
            </a:r>
            <a:r>
              <a:rPr lang="en-US" sz="1600" b="0" i="0" dirty="0">
                <a:solidFill>
                  <a:srgbClr val="222222"/>
                </a:solidFill>
                <a:effectLst/>
                <a:latin typeface="Helvetica" panose="020B0604020202020204" pitchFamily="34" charset="0"/>
              </a:rPr>
              <a:t> with a GPU card of </a:t>
            </a:r>
            <a:r>
              <a:rPr lang="en-US" sz="1600" b="0" i="1" dirty="0">
                <a:solidFill>
                  <a:srgbClr val="222222"/>
                </a:solidFill>
                <a:effectLst/>
                <a:latin typeface="Helvetica" panose="020B0604020202020204" pitchFamily="34" charset="0"/>
              </a:rPr>
              <a:t>RTX 2080ti</a:t>
            </a:r>
            <a:r>
              <a:rPr lang="en-US" sz="1600" b="0" i="0" dirty="0">
                <a:solidFill>
                  <a:srgbClr val="222222"/>
                </a:solidFill>
                <a:effectLst/>
                <a:latin typeface="Helvetica" panose="020B0604020202020204" pitchFamily="34" charset="0"/>
              </a:rPr>
              <a:t> .</a:t>
            </a:r>
            <a:endParaRPr lang="en-US" sz="1600" dirty="0"/>
          </a:p>
        </p:txBody>
      </p:sp>
      <p:pic>
        <p:nvPicPr>
          <p:cNvPr id="18434" name="Picture 2" descr="cartpole reinforcement learning problem visualization">
            <a:extLst>
              <a:ext uri="{FF2B5EF4-FFF2-40B4-BE49-F238E27FC236}">
                <a16:creationId xmlns:a16="http://schemas.microsoft.com/office/drawing/2014/main" id="{607BFB11-9CD5-4285-9E67-42596BAE678A}"/>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334249" y="444532"/>
            <a:ext cx="2104945" cy="14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824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8FF5-BBD2-432B-B3D5-6DCE8C7A7F20}"/>
              </a:ext>
            </a:extLst>
          </p:cNvPr>
          <p:cNvSpPr>
            <a:spLocks noGrp="1"/>
          </p:cNvSpPr>
          <p:nvPr>
            <p:ph type="title"/>
          </p:nvPr>
        </p:nvSpPr>
        <p:spPr/>
        <p:txBody>
          <a:bodyPr/>
          <a:lstStyle/>
          <a:p>
            <a:r>
              <a:rPr lang="en-US" dirty="0"/>
              <a:t>Performance Analysis</a:t>
            </a:r>
          </a:p>
        </p:txBody>
      </p:sp>
      <p:sp>
        <p:nvSpPr>
          <p:cNvPr id="3" name="Content Placeholder 2">
            <a:extLst>
              <a:ext uri="{FF2B5EF4-FFF2-40B4-BE49-F238E27FC236}">
                <a16:creationId xmlns:a16="http://schemas.microsoft.com/office/drawing/2014/main" id="{D29F610C-ED06-4BB0-AE4F-6620B8F3D06E}"/>
              </a:ext>
            </a:extLst>
          </p:cNvPr>
          <p:cNvSpPr>
            <a:spLocks noGrp="1"/>
          </p:cNvSpPr>
          <p:nvPr>
            <p:ph idx="1"/>
          </p:nvPr>
        </p:nvSpPr>
        <p:spPr/>
        <p:txBody>
          <a:bodyPr/>
          <a:lstStyle/>
          <a:p>
            <a:r>
              <a:rPr lang="en-US" dirty="0"/>
              <a:t>Efficient memory usage (CPU)</a:t>
            </a:r>
          </a:p>
          <a:p>
            <a:endParaRPr lang="en-US" dirty="0"/>
          </a:p>
          <a:p>
            <a:pPr lvl="1"/>
            <a:r>
              <a:rPr lang="en-US" dirty="0"/>
              <a:t>Trajectory (Experience Replay Buffer)</a:t>
            </a:r>
          </a:p>
          <a:p>
            <a:pPr lvl="1"/>
            <a:endParaRPr lang="en-US" dirty="0"/>
          </a:p>
          <a:p>
            <a:r>
              <a:rPr lang="en-US" dirty="0"/>
              <a:t>Multi-threading</a:t>
            </a:r>
          </a:p>
          <a:p>
            <a:pPr lvl="1"/>
            <a:endParaRPr lang="en-US" dirty="0"/>
          </a:p>
          <a:p>
            <a:r>
              <a:rPr lang="en-US" dirty="0"/>
              <a:t>Utilize Broadcast in GPU</a:t>
            </a:r>
          </a:p>
          <a:p>
            <a:endParaRPr lang="en-US" dirty="0"/>
          </a:p>
          <a:p>
            <a:pPr lvl="1"/>
            <a:r>
              <a:rPr lang="en-US" dirty="0"/>
              <a:t>Some basic understanding of </a:t>
            </a:r>
            <a:r>
              <a:rPr lang="en-US" dirty="0" err="1"/>
              <a:t>CUDA.jl</a:t>
            </a:r>
            <a:r>
              <a:rPr lang="en-US" dirty="0"/>
              <a:t> is necessary</a:t>
            </a:r>
          </a:p>
        </p:txBody>
      </p:sp>
    </p:spTree>
    <p:extLst>
      <p:ext uri="{BB962C8B-B14F-4D97-AF65-F5344CB8AC3E}">
        <p14:creationId xmlns:p14="http://schemas.microsoft.com/office/powerpoint/2010/main" val="370507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Parallelogram 4">
                <a:extLst>
                  <a:ext uri="{FF2B5EF4-FFF2-40B4-BE49-F238E27FC236}">
                    <a16:creationId xmlns:a16="http://schemas.microsoft.com/office/drawing/2014/main" id="{A36EC18F-0252-4662-9BA1-20A9CC408378}"/>
                  </a:ext>
                </a:extLst>
              </p:cNvPr>
              <p:cNvSpPr/>
              <p:nvPr/>
            </p:nvSpPr>
            <p:spPr>
              <a:xfrm>
                <a:off x="2383344" y="1025335"/>
                <a:ext cx="1193800" cy="812800"/>
              </a:xfrm>
              <a:custGeom>
                <a:avLst/>
                <a:gdLst>
                  <a:gd name="connsiteX0" fmla="*/ 0 w 1193800"/>
                  <a:gd name="connsiteY0" fmla="*/ 812800 h 812800"/>
                  <a:gd name="connsiteX1" fmla="*/ 99568 w 1193800"/>
                  <a:gd name="connsiteY1" fmla="*/ 414528 h 812800"/>
                  <a:gd name="connsiteX2" fmla="*/ 203200 w 1193800"/>
                  <a:gd name="connsiteY2" fmla="*/ 0 h 812800"/>
                  <a:gd name="connsiteX3" fmla="*/ 668782 w 1193800"/>
                  <a:gd name="connsiteY3" fmla="*/ 0 h 812800"/>
                  <a:gd name="connsiteX4" fmla="*/ 1193800 w 1193800"/>
                  <a:gd name="connsiteY4" fmla="*/ 0 h 812800"/>
                  <a:gd name="connsiteX5" fmla="*/ 1088136 w 1193800"/>
                  <a:gd name="connsiteY5" fmla="*/ 422656 h 812800"/>
                  <a:gd name="connsiteX6" fmla="*/ 990600 w 1193800"/>
                  <a:gd name="connsiteY6" fmla="*/ 812800 h 812800"/>
                  <a:gd name="connsiteX7" fmla="*/ 475488 w 1193800"/>
                  <a:gd name="connsiteY7" fmla="*/ 812800 h 812800"/>
                  <a:gd name="connsiteX8" fmla="*/ 0 w 1193800"/>
                  <a:gd name="connsiteY8" fmla="*/ 81280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800" h="812800" fill="none" extrusionOk="0">
                    <a:moveTo>
                      <a:pt x="0" y="812800"/>
                    </a:moveTo>
                    <a:cubicBezTo>
                      <a:pt x="-12834" y="663151"/>
                      <a:pt x="89716" y="568300"/>
                      <a:pt x="99568" y="414528"/>
                    </a:cubicBezTo>
                    <a:cubicBezTo>
                      <a:pt x="109420" y="260756"/>
                      <a:pt x="219409" y="105317"/>
                      <a:pt x="203200" y="0"/>
                    </a:cubicBezTo>
                    <a:cubicBezTo>
                      <a:pt x="297874" y="-1465"/>
                      <a:pt x="473380" y="31704"/>
                      <a:pt x="668782" y="0"/>
                    </a:cubicBezTo>
                    <a:cubicBezTo>
                      <a:pt x="864184" y="-31704"/>
                      <a:pt x="933698" y="44589"/>
                      <a:pt x="1193800" y="0"/>
                    </a:cubicBezTo>
                    <a:cubicBezTo>
                      <a:pt x="1187016" y="159218"/>
                      <a:pt x="1125123" y="228155"/>
                      <a:pt x="1088136" y="422656"/>
                    </a:cubicBezTo>
                    <a:cubicBezTo>
                      <a:pt x="1051149" y="617157"/>
                      <a:pt x="985961" y="716178"/>
                      <a:pt x="990600" y="812800"/>
                    </a:cubicBezTo>
                    <a:cubicBezTo>
                      <a:pt x="849995" y="858953"/>
                      <a:pt x="721765" y="766232"/>
                      <a:pt x="475488" y="812800"/>
                    </a:cubicBezTo>
                    <a:cubicBezTo>
                      <a:pt x="229211" y="859368"/>
                      <a:pt x="236952" y="806632"/>
                      <a:pt x="0" y="812800"/>
                    </a:cubicBezTo>
                    <a:close/>
                  </a:path>
                  <a:path w="1193800" h="812800" stroke="0" extrusionOk="0">
                    <a:moveTo>
                      <a:pt x="0" y="812800"/>
                    </a:moveTo>
                    <a:cubicBezTo>
                      <a:pt x="-5368" y="688239"/>
                      <a:pt x="99828" y="606629"/>
                      <a:pt x="105664" y="390144"/>
                    </a:cubicBezTo>
                    <a:cubicBezTo>
                      <a:pt x="111500" y="173659"/>
                      <a:pt x="200041" y="194571"/>
                      <a:pt x="203200" y="0"/>
                    </a:cubicBezTo>
                    <a:cubicBezTo>
                      <a:pt x="427005" y="-9701"/>
                      <a:pt x="446960" y="8233"/>
                      <a:pt x="688594" y="0"/>
                    </a:cubicBezTo>
                    <a:cubicBezTo>
                      <a:pt x="930228" y="-8233"/>
                      <a:pt x="977149" y="50119"/>
                      <a:pt x="1193800" y="0"/>
                    </a:cubicBezTo>
                    <a:cubicBezTo>
                      <a:pt x="1210333" y="92289"/>
                      <a:pt x="1086458" y="281615"/>
                      <a:pt x="1090168" y="414528"/>
                    </a:cubicBezTo>
                    <a:cubicBezTo>
                      <a:pt x="1093878" y="547441"/>
                      <a:pt x="988379" y="620538"/>
                      <a:pt x="990600" y="812800"/>
                    </a:cubicBezTo>
                    <a:cubicBezTo>
                      <a:pt x="835473" y="816232"/>
                      <a:pt x="693424" y="757098"/>
                      <a:pt x="515112" y="812800"/>
                    </a:cubicBezTo>
                    <a:cubicBezTo>
                      <a:pt x="336800" y="868502"/>
                      <a:pt x="214010" y="774705"/>
                      <a:pt x="0" y="812800"/>
                    </a:cubicBezTo>
                    <a:close/>
                  </a:path>
                </a:pathLst>
              </a:custGeom>
              <a:ln w="57150">
                <a:extLst>
                  <a:ext uri="{C807C97D-BFC1-408E-A445-0C87EB9F89A2}">
                    <ask:lineSketchStyleProps xmlns:ask="http://schemas.microsoft.com/office/drawing/2018/sketchyshapes" sd="3190340912">
                      <a:prstGeom prst="parallelogram">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i="1" dirty="0">
                              <a:latin typeface="Cambria Math" panose="02040503050406030204" pitchFamily="18" charset="0"/>
                            </a:rPr>
                            <m:t>1</m:t>
                          </m:r>
                        </m:sub>
                      </m:sSub>
                    </m:oMath>
                  </m:oMathPara>
                </a14:m>
                <a:endParaRPr lang="en-US" dirty="0">
                  <a:latin typeface="MV Boli" panose="02000500030200090000" pitchFamily="2" charset="0"/>
                  <a:cs typeface="MV Boli" panose="02000500030200090000" pitchFamily="2" charset="0"/>
                </a:endParaRPr>
              </a:p>
            </p:txBody>
          </p:sp>
        </mc:Choice>
        <mc:Fallback>
          <p:sp>
            <p:nvSpPr>
              <p:cNvPr id="5" name="Parallelogram 4">
                <a:extLst>
                  <a:ext uri="{FF2B5EF4-FFF2-40B4-BE49-F238E27FC236}">
                    <a16:creationId xmlns:a16="http://schemas.microsoft.com/office/drawing/2014/main" id="{A36EC18F-0252-4662-9BA1-20A9CC408378}"/>
                  </a:ext>
                </a:extLst>
              </p:cNvPr>
              <p:cNvSpPr>
                <a:spLocks noRot="1" noChangeAspect="1" noMove="1" noResize="1" noEditPoints="1" noAdjustHandles="1" noChangeArrowheads="1" noChangeShapeType="1" noTextEdit="1"/>
              </p:cNvSpPr>
              <p:nvPr/>
            </p:nvSpPr>
            <p:spPr>
              <a:xfrm>
                <a:off x="2383344" y="1025335"/>
                <a:ext cx="1193800" cy="812800"/>
              </a:xfrm>
              <a:prstGeom prst="parallelogram">
                <a:avLst/>
              </a:prstGeom>
              <a:blipFill>
                <a:blip r:embed="rId2"/>
                <a:stretch>
                  <a:fillRect/>
                </a:stretch>
              </a:blipFill>
              <a:ln w="57150">
                <a:extLst>
                  <a:ext uri="{C807C97D-BFC1-408E-A445-0C87EB9F89A2}">
                    <ask:lineSketchStyleProps xmlns:ask="http://schemas.microsoft.com/office/drawing/2018/sketchyshapes" sd="3190340912">
                      <a:custGeom>
                        <a:avLst/>
                        <a:gdLst>
                          <a:gd name="connsiteX0" fmla="*/ 0 w 1193800"/>
                          <a:gd name="connsiteY0" fmla="*/ 812800 h 812800"/>
                          <a:gd name="connsiteX1" fmla="*/ 99568 w 1193800"/>
                          <a:gd name="connsiteY1" fmla="*/ 414528 h 812800"/>
                          <a:gd name="connsiteX2" fmla="*/ 203200 w 1193800"/>
                          <a:gd name="connsiteY2" fmla="*/ 0 h 812800"/>
                          <a:gd name="connsiteX3" fmla="*/ 668782 w 1193800"/>
                          <a:gd name="connsiteY3" fmla="*/ 0 h 812800"/>
                          <a:gd name="connsiteX4" fmla="*/ 1193800 w 1193800"/>
                          <a:gd name="connsiteY4" fmla="*/ 0 h 812800"/>
                          <a:gd name="connsiteX5" fmla="*/ 1088136 w 1193800"/>
                          <a:gd name="connsiteY5" fmla="*/ 422656 h 812800"/>
                          <a:gd name="connsiteX6" fmla="*/ 990600 w 1193800"/>
                          <a:gd name="connsiteY6" fmla="*/ 812800 h 812800"/>
                          <a:gd name="connsiteX7" fmla="*/ 475488 w 1193800"/>
                          <a:gd name="connsiteY7" fmla="*/ 812800 h 812800"/>
                          <a:gd name="connsiteX8" fmla="*/ 0 w 1193800"/>
                          <a:gd name="connsiteY8" fmla="*/ 81280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800" h="812800" fill="none" extrusionOk="0">
                            <a:moveTo>
                              <a:pt x="0" y="812800"/>
                            </a:moveTo>
                            <a:cubicBezTo>
                              <a:pt x="-12834" y="663151"/>
                              <a:pt x="89716" y="568300"/>
                              <a:pt x="99568" y="414528"/>
                            </a:cubicBezTo>
                            <a:cubicBezTo>
                              <a:pt x="109420" y="260756"/>
                              <a:pt x="219409" y="105317"/>
                              <a:pt x="203200" y="0"/>
                            </a:cubicBezTo>
                            <a:cubicBezTo>
                              <a:pt x="297874" y="-1465"/>
                              <a:pt x="473380" y="31704"/>
                              <a:pt x="668782" y="0"/>
                            </a:cubicBezTo>
                            <a:cubicBezTo>
                              <a:pt x="864184" y="-31704"/>
                              <a:pt x="933698" y="44589"/>
                              <a:pt x="1193800" y="0"/>
                            </a:cubicBezTo>
                            <a:cubicBezTo>
                              <a:pt x="1187016" y="159218"/>
                              <a:pt x="1125123" y="228155"/>
                              <a:pt x="1088136" y="422656"/>
                            </a:cubicBezTo>
                            <a:cubicBezTo>
                              <a:pt x="1051149" y="617157"/>
                              <a:pt x="985961" y="716178"/>
                              <a:pt x="990600" y="812800"/>
                            </a:cubicBezTo>
                            <a:cubicBezTo>
                              <a:pt x="849995" y="858953"/>
                              <a:pt x="721765" y="766232"/>
                              <a:pt x="475488" y="812800"/>
                            </a:cubicBezTo>
                            <a:cubicBezTo>
                              <a:pt x="229211" y="859368"/>
                              <a:pt x="236952" y="806632"/>
                              <a:pt x="0" y="812800"/>
                            </a:cubicBezTo>
                            <a:close/>
                          </a:path>
                          <a:path w="1193800" h="812800" stroke="0" extrusionOk="0">
                            <a:moveTo>
                              <a:pt x="0" y="812800"/>
                            </a:moveTo>
                            <a:cubicBezTo>
                              <a:pt x="-5368" y="688239"/>
                              <a:pt x="99828" y="606629"/>
                              <a:pt x="105664" y="390144"/>
                            </a:cubicBezTo>
                            <a:cubicBezTo>
                              <a:pt x="111500" y="173659"/>
                              <a:pt x="200041" y="194571"/>
                              <a:pt x="203200" y="0"/>
                            </a:cubicBezTo>
                            <a:cubicBezTo>
                              <a:pt x="427005" y="-9701"/>
                              <a:pt x="446960" y="8233"/>
                              <a:pt x="688594" y="0"/>
                            </a:cubicBezTo>
                            <a:cubicBezTo>
                              <a:pt x="930228" y="-8233"/>
                              <a:pt x="977149" y="50119"/>
                              <a:pt x="1193800" y="0"/>
                            </a:cubicBezTo>
                            <a:cubicBezTo>
                              <a:pt x="1210333" y="92289"/>
                              <a:pt x="1086458" y="281615"/>
                              <a:pt x="1090168" y="414528"/>
                            </a:cubicBezTo>
                            <a:cubicBezTo>
                              <a:pt x="1093878" y="547441"/>
                              <a:pt x="988379" y="620538"/>
                              <a:pt x="990600" y="812800"/>
                            </a:cubicBezTo>
                            <a:cubicBezTo>
                              <a:pt x="835473" y="816232"/>
                              <a:pt x="693424" y="757098"/>
                              <a:pt x="515112" y="812800"/>
                            </a:cubicBezTo>
                            <a:cubicBezTo>
                              <a:pt x="336800" y="868502"/>
                              <a:pt x="214010" y="774705"/>
                              <a:pt x="0" y="812800"/>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12F9001B-5B59-4AA9-9045-B0420D4CC1A4}"/>
                  </a:ext>
                </a:extLst>
              </p:cNvPr>
              <p:cNvSpPr/>
              <p:nvPr/>
            </p:nvSpPr>
            <p:spPr>
              <a:xfrm>
                <a:off x="2681795" y="2380126"/>
                <a:ext cx="669738" cy="579201"/>
              </a:xfrm>
              <a:custGeom>
                <a:avLst/>
                <a:gdLst>
                  <a:gd name="connsiteX0" fmla="*/ 0 w 669738"/>
                  <a:gd name="connsiteY0" fmla="*/ 289601 h 579201"/>
                  <a:gd name="connsiteX1" fmla="*/ 334869 w 669738"/>
                  <a:gd name="connsiteY1" fmla="*/ 0 h 579201"/>
                  <a:gd name="connsiteX2" fmla="*/ 669738 w 669738"/>
                  <a:gd name="connsiteY2" fmla="*/ 289601 h 579201"/>
                  <a:gd name="connsiteX3" fmla="*/ 334869 w 669738"/>
                  <a:gd name="connsiteY3" fmla="*/ 579202 h 579201"/>
                  <a:gd name="connsiteX4" fmla="*/ 0 w 669738"/>
                  <a:gd name="connsiteY4" fmla="*/ 289601 h 579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738" h="579201" fill="none" extrusionOk="0">
                    <a:moveTo>
                      <a:pt x="0" y="289601"/>
                    </a:moveTo>
                    <a:cubicBezTo>
                      <a:pt x="-4425" y="143080"/>
                      <a:pt x="148924" y="33252"/>
                      <a:pt x="334869" y="0"/>
                    </a:cubicBezTo>
                    <a:cubicBezTo>
                      <a:pt x="516936" y="5228"/>
                      <a:pt x="698438" y="99048"/>
                      <a:pt x="669738" y="289601"/>
                    </a:cubicBezTo>
                    <a:cubicBezTo>
                      <a:pt x="661096" y="436462"/>
                      <a:pt x="497658" y="574035"/>
                      <a:pt x="334869" y="579202"/>
                    </a:cubicBezTo>
                    <a:cubicBezTo>
                      <a:pt x="135745" y="554161"/>
                      <a:pt x="14287" y="485222"/>
                      <a:pt x="0" y="289601"/>
                    </a:cubicBezTo>
                    <a:close/>
                  </a:path>
                  <a:path w="669738" h="579201" stroke="0" extrusionOk="0">
                    <a:moveTo>
                      <a:pt x="0" y="289601"/>
                    </a:moveTo>
                    <a:cubicBezTo>
                      <a:pt x="-23883" y="125381"/>
                      <a:pt x="104379" y="-21099"/>
                      <a:pt x="334869" y="0"/>
                    </a:cubicBezTo>
                    <a:cubicBezTo>
                      <a:pt x="515448" y="-1863"/>
                      <a:pt x="651043" y="114911"/>
                      <a:pt x="669738" y="289601"/>
                    </a:cubicBezTo>
                    <a:cubicBezTo>
                      <a:pt x="690975" y="443791"/>
                      <a:pt x="504804" y="569512"/>
                      <a:pt x="334869" y="579202"/>
                    </a:cubicBezTo>
                    <a:cubicBezTo>
                      <a:pt x="164243" y="576536"/>
                      <a:pt x="21302" y="461452"/>
                      <a:pt x="0" y="289601"/>
                    </a:cubicBezTo>
                    <a:close/>
                  </a:path>
                </a:pathLst>
              </a:custGeom>
              <a:ln w="57150">
                <a:extLst>
                  <a:ext uri="{C807C97D-BFC1-408E-A445-0C87EB9F89A2}">
                    <ask:lineSketchStyleProps xmlns:ask="http://schemas.microsoft.com/office/drawing/2018/sketchyshapes" sd="3430594526">
                      <a:prstGeom prst="ellipse">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1</m:t>
                          </m:r>
                        </m:sub>
                      </m:sSub>
                    </m:oMath>
                  </m:oMathPara>
                </a14:m>
                <a:endParaRPr lang="en-US" dirty="0">
                  <a:latin typeface="MV Boli" panose="02000500030200090000" pitchFamily="2" charset="0"/>
                  <a:cs typeface="MV Boli" panose="02000500030200090000" pitchFamily="2" charset="0"/>
                </a:endParaRPr>
              </a:p>
            </p:txBody>
          </p:sp>
        </mc:Choice>
        <mc:Fallback>
          <p:sp>
            <p:nvSpPr>
              <p:cNvPr id="7" name="Oval 6">
                <a:extLst>
                  <a:ext uri="{FF2B5EF4-FFF2-40B4-BE49-F238E27FC236}">
                    <a16:creationId xmlns:a16="http://schemas.microsoft.com/office/drawing/2014/main" id="{12F9001B-5B59-4AA9-9045-B0420D4CC1A4}"/>
                  </a:ext>
                </a:extLst>
              </p:cNvPr>
              <p:cNvSpPr>
                <a:spLocks noRot="1" noChangeAspect="1" noMove="1" noResize="1" noEditPoints="1" noAdjustHandles="1" noChangeArrowheads="1" noChangeShapeType="1" noTextEdit="1"/>
              </p:cNvSpPr>
              <p:nvPr/>
            </p:nvSpPr>
            <p:spPr>
              <a:xfrm>
                <a:off x="2681795" y="2380126"/>
                <a:ext cx="669738" cy="579201"/>
              </a:xfrm>
              <a:prstGeom prst="ellipse">
                <a:avLst/>
              </a:prstGeom>
              <a:blipFill>
                <a:blip r:embed="rId3"/>
                <a:stretch>
                  <a:fillRect/>
                </a:stretch>
              </a:blipFill>
              <a:ln w="57150">
                <a:extLst>
                  <a:ext uri="{C807C97D-BFC1-408E-A445-0C87EB9F89A2}">
                    <ask:lineSketchStyleProps xmlns:ask="http://schemas.microsoft.com/office/drawing/2018/sketchyshapes" sd="3430594526">
                      <a:custGeom>
                        <a:avLst/>
                        <a:gdLst>
                          <a:gd name="connsiteX0" fmla="*/ 0 w 669738"/>
                          <a:gd name="connsiteY0" fmla="*/ 289601 h 579201"/>
                          <a:gd name="connsiteX1" fmla="*/ 334869 w 669738"/>
                          <a:gd name="connsiteY1" fmla="*/ 0 h 579201"/>
                          <a:gd name="connsiteX2" fmla="*/ 669738 w 669738"/>
                          <a:gd name="connsiteY2" fmla="*/ 289601 h 579201"/>
                          <a:gd name="connsiteX3" fmla="*/ 334869 w 669738"/>
                          <a:gd name="connsiteY3" fmla="*/ 579202 h 579201"/>
                          <a:gd name="connsiteX4" fmla="*/ 0 w 669738"/>
                          <a:gd name="connsiteY4" fmla="*/ 289601 h 579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738" h="579201" fill="none" extrusionOk="0">
                            <a:moveTo>
                              <a:pt x="0" y="289601"/>
                            </a:moveTo>
                            <a:cubicBezTo>
                              <a:pt x="-4425" y="143080"/>
                              <a:pt x="148924" y="33252"/>
                              <a:pt x="334869" y="0"/>
                            </a:cubicBezTo>
                            <a:cubicBezTo>
                              <a:pt x="516936" y="5228"/>
                              <a:pt x="698438" y="99048"/>
                              <a:pt x="669738" y="289601"/>
                            </a:cubicBezTo>
                            <a:cubicBezTo>
                              <a:pt x="661096" y="436462"/>
                              <a:pt x="497658" y="574035"/>
                              <a:pt x="334869" y="579202"/>
                            </a:cubicBezTo>
                            <a:cubicBezTo>
                              <a:pt x="135745" y="554161"/>
                              <a:pt x="14287" y="485222"/>
                              <a:pt x="0" y="289601"/>
                            </a:cubicBezTo>
                            <a:close/>
                          </a:path>
                          <a:path w="669738" h="579201" stroke="0" extrusionOk="0">
                            <a:moveTo>
                              <a:pt x="0" y="289601"/>
                            </a:moveTo>
                            <a:cubicBezTo>
                              <a:pt x="-23883" y="125381"/>
                              <a:pt x="104379" y="-21099"/>
                              <a:pt x="334869" y="0"/>
                            </a:cubicBezTo>
                            <a:cubicBezTo>
                              <a:pt x="515448" y="-1863"/>
                              <a:pt x="651043" y="114911"/>
                              <a:pt x="669738" y="289601"/>
                            </a:cubicBezTo>
                            <a:cubicBezTo>
                              <a:pt x="690975" y="443791"/>
                              <a:pt x="504804" y="569512"/>
                              <a:pt x="334869" y="579202"/>
                            </a:cubicBezTo>
                            <a:cubicBezTo>
                              <a:pt x="164243" y="576536"/>
                              <a:pt x="21302" y="461452"/>
                              <a:pt x="0" y="289601"/>
                            </a:cubicBezTo>
                            <a:close/>
                          </a:path>
                        </a:pathLst>
                      </a:custGeom>
                      <ask:type>
                        <ask:lineSketchScribble/>
                      </ask:type>
                    </ask:lineSketchStyleProps>
                  </a:ext>
                </a:extLst>
              </a:ln>
            </p:spPr>
            <p:txBody>
              <a:bodyPr/>
              <a:lstStyle/>
              <a:p>
                <a:r>
                  <a:rPr lang="en-US">
                    <a:noFill/>
                  </a:rPr>
                  <a:t> </a:t>
                </a:r>
              </a:p>
            </p:txBody>
          </p:sp>
        </mc:Fallback>
      </mc:AlternateContent>
      <p:sp>
        <p:nvSpPr>
          <p:cNvPr id="9" name="TextBox 8">
            <a:extLst>
              <a:ext uri="{FF2B5EF4-FFF2-40B4-BE49-F238E27FC236}">
                <a16:creationId xmlns:a16="http://schemas.microsoft.com/office/drawing/2014/main" id="{64FEAB78-5050-44E3-A449-8EE8791CFEB3}"/>
              </a:ext>
            </a:extLst>
          </p:cNvPr>
          <p:cNvSpPr txBox="1"/>
          <p:nvPr/>
        </p:nvSpPr>
        <p:spPr>
          <a:xfrm>
            <a:off x="1026377" y="1247069"/>
            <a:ext cx="750526" cy="369332"/>
          </a:xfrm>
          <a:prstGeom prst="rect">
            <a:avLst/>
          </a:prstGeom>
          <a:noFill/>
        </p:spPr>
        <p:txBody>
          <a:bodyPr wrap="none" rtlCol="0">
            <a:spAutoFit/>
          </a:bodyPr>
          <a:lstStyle/>
          <a:p>
            <a:r>
              <a:rPr lang="en-US" dirty="0">
                <a:solidFill>
                  <a:srgbClr val="0070C0"/>
                </a:solidFill>
                <a:latin typeface="MV Boli" panose="02000500030200090000" pitchFamily="2" charset="0"/>
                <a:cs typeface="MV Boli" panose="02000500030200090000" pitchFamily="2" charset="0"/>
              </a:rPr>
              <a:t>state</a:t>
            </a:r>
          </a:p>
        </p:txBody>
      </p:sp>
      <p:sp>
        <p:nvSpPr>
          <p:cNvPr id="11" name="TextBox 10">
            <a:extLst>
              <a:ext uri="{FF2B5EF4-FFF2-40B4-BE49-F238E27FC236}">
                <a16:creationId xmlns:a16="http://schemas.microsoft.com/office/drawing/2014/main" id="{54490F33-408E-40F7-B2B1-8DB7EEB2F5B0}"/>
              </a:ext>
            </a:extLst>
          </p:cNvPr>
          <p:cNvSpPr txBox="1"/>
          <p:nvPr/>
        </p:nvSpPr>
        <p:spPr>
          <a:xfrm>
            <a:off x="984322" y="2488023"/>
            <a:ext cx="824265" cy="369332"/>
          </a:xfrm>
          <a:prstGeom prst="rect">
            <a:avLst/>
          </a:prstGeom>
          <a:noFill/>
        </p:spPr>
        <p:txBody>
          <a:bodyPr wrap="none" rtlCol="0">
            <a:spAutoFit/>
          </a:bodyPr>
          <a:lstStyle/>
          <a:p>
            <a:r>
              <a:rPr lang="en-US" dirty="0">
                <a:solidFill>
                  <a:schemeClr val="accent6">
                    <a:lumMod val="75000"/>
                  </a:schemeClr>
                </a:solidFill>
                <a:latin typeface="MV Boli" panose="02000500030200090000" pitchFamily="2" charset="0"/>
                <a:cs typeface="MV Boli" panose="02000500030200090000" pitchFamily="2" charset="0"/>
              </a:rPr>
              <a:t>action</a:t>
            </a:r>
          </a:p>
        </p:txBody>
      </p:sp>
      <mc:AlternateContent xmlns:mc="http://schemas.openxmlformats.org/markup-compatibility/2006">
        <mc:Choice xmlns:a14="http://schemas.microsoft.com/office/drawing/2010/main" Requires="a14">
          <p:sp>
            <p:nvSpPr>
              <p:cNvPr id="13" name="Parallelogram 12">
                <a:extLst>
                  <a:ext uri="{FF2B5EF4-FFF2-40B4-BE49-F238E27FC236}">
                    <a16:creationId xmlns:a16="http://schemas.microsoft.com/office/drawing/2014/main" id="{CD75EB1C-B286-4716-B497-98946FACA15D}"/>
                  </a:ext>
                </a:extLst>
              </p:cNvPr>
              <p:cNvSpPr/>
              <p:nvPr/>
            </p:nvSpPr>
            <p:spPr>
              <a:xfrm>
                <a:off x="4129054" y="1025335"/>
                <a:ext cx="1193800" cy="812800"/>
              </a:xfrm>
              <a:custGeom>
                <a:avLst/>
                <a:gdLst>
                  <a:gd name="connsiteX0" fmla="*/ 0 w 1193800"/>
                  <a:gd name="connsiteY0" fmla="*/ 812800 h 812800"/>
                  <a:gd name="connsiteX1" fmla="*/ 99568 w 1193800"/>
                  <a:gd name="connsiteY1" fmla="*/ 414528 h 812800"/>
                  <a:gd name="connsiteX2" fmla="*/ 203200 w 1193800"/>
                  <a:gd name="connsiteY2" fmla="*/ 0 h 812800"/>
                  <a:gd name="connsiteX3" fmla="*/ 668782 w 1193800"/>
                  <a:gd name="connsiteY3" fmla="*/ 0 h 812800"/>
                  <a:gd name="connsiteX4" fmla="*/ 1193800 w 1193800"/>
                  <a:gd name="connsiteY4" fmla="*/ 0 h 812800"/>
                  <a:gd name="connsiteX5" fmla="*/ 1088136 w 1193800"/>
                  <a:gd name="connsiteY5" fmla="*/ 422656 h 812800"/>
                  <a:gd name="connsiteX6" fmla="*/ 990600 w 1193800"/>
                  <a:gd name="connsiteY6" fmla="*/ 812800 h 812800"/>
                  <a:gd name="connsiteX7" fmla="*/ 475488 w 1193800"/>
                  <a:gd name="connsiteY7" fmla="*/ 812800 h 812800"/>
                  <a:gd name="connsiteX8" fmla="*/ 0 w 1193800"/>
                  <a:gd name="connsiteY8" fmla="*/ 81280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800" h="812800" fill="none" extrusionOk="0">
                    <a:moveTo>
                      <a:pt x="0" y="812800"/>
                    </a:moveTo>
                    <a:cubicBezTo>
                      <a:pt x="-12834" y="663151"/>
                      <a:pt x="89716" y="568300"/>
                      <a:pt x="99568" y="414528"/>
                    </a:cubicBezTo>
                    <a:cubicBezTo>
                      <a:pt x="109420" y="260756"/>
                      <a:pt x="219409" y="105317"/>
                      <a:pt x="203200" y="0"/>
                    </a:cubicBezTo>
                    <a:cubicBezTo>
                      <a:pt x="297874" y="-1465"/>
                      <a:pt x="473380" y="31704"/>
                      <a:pt x="668782" y="0"/>
                    </a:cubicBezTo>
                    <a:cubicBezTo>
                      <a:pt x="864184" y="-31704"/>
                      <a:pt x="933698" y="44589"/>
                      <a:pt x="1193800" y="0"/>
                    </a:cubicBezTo>
                    <a:cubicBezTo>
                      <a:pt x="1187016" y="159218"/>
                      <a:pt x="1125123" y="228155"/>
                      <a:pt x="1088136" y="422656"/>
                    </a:cubicBezTo>
                    <a:cubicBezTo>
                      <a:pt x="1051149" y="617157"/>
                      <a:pt x="985961" y="716178"/>
                      <a:pt x="990600" y="812800"/>
                    </a:cubicBezTo>
                    <a:cubicBezTo>
                      <a:pt x="849995" y="858953"/>
                      <a:pt x="721765" y="766232"/>
                      <a:pt x="475488" y="812800"/>
                    </a:cubicBezTo>
                    <a:cubicBezTo>
                      <a:pt x="229211" y="859368"/>
                      <a:pt x="236952" y="806632"/>
                      <a:pt x="0" y="812800"/>
                    </a:cubicBezTo>
                    <a:close/>
                  </a:path>
                  <a:path w="1193800" h="812800" stroke="0" extrusionOk="0">
                    <a:moveTo>
                      <a:pt x="0" y="812800"/>
                    </a:moveTo>
                    <a:cubicBezTo>
                      <a:pt x="-5368" y="688239"/>
                      <a:pt x="99828" y="606629"/>
                      <a:pt x="105664" y="390144"/>
                    </a:cubicBezTo>
                    <a:cubicBezTo>
                      <a:pt x="111500" y="173659"/>
                      <a:pt x="200041" y="194571"/>
                      <a:pt x="203200" y="0"/>
                    </a:cubicBezTo>
                    <a:cubicBezTo>
                      <a:pt x="427005" y="-9701"/>
                      <a:pt x="446960" y="8233"/>
                      <a:pt x="688594" y="0"/>
                    </a:cubicBezTo>
                    <a:cubicBezTo>
                      <a:pt x="930228" y="-8233"/>
                      <a:pt x="977149" y="50119"/>
                      <a:pt x="1193800" y="0"/>
                    </a:cubicBezTo>
                    <a:cubicBezTo>
                      <a:pt x="1210333" y="92289"/>
                      <a:pt x="1086458" y="281615"/>
                      <a:pt x="1090168" y="414528"/>
                    </a:cubicBezTo>
                    <a:cubicBezTo>
                      <a:pt x="1093878" y="547441"/>
                      <a:pt x="988379" y="620538"/>
                      <a:pt x="990600" y="812800"/>
                    </a:cubicBezTo>
                    <a:cubicBezTo>
                      <a:pt x="835473" y="816232"/>
                      <a:pt x="693424" y="757098"/>
                      <a:pt x="515112" y="812800"/>
                    </a:cubicBezTo>
                    <a:cubicBezTo>
                      <a:pt x="336800" y="868502"/>
                      <a:pt x="214010" y="774705"/>
                      <a:pt x="0" y="812800"/>
                    </a:cubicBezTo>
                    <a:close/>
                  </a:path>
                </a:pathLst>
              </a:custGeom>
              <a:ln w="57150">
                <a:extLst>
                  <a:ext uri="{C807C97D-BFC1-408E-A445-0C87EB9F89A2}">
                    <ask:lineSketchStyleProps xmlns:ask="http://schemas.microsoft.com/office/drawing/2018/sketchyshapes" sd="3190340912">
                      <a:prstGeom prst="parallelogram">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2</m:t>
                          </m:r>
                        </m:sub>
                      </m:sSub>
                    </m:oMath>
                  </m:oMathPara>
                </a14:m>
                <a:endParaRPr lang="en-US" dirty="0">
                  <a:latin typeface="MV Boli" panose="02000500030200090000" pitchFamily="2" charset="0"/>
                  <a:cs typeface="MV Boli" panose="02000500030200090000" pitchFamily="2" charset="0"/>
                </a:endParaRPr>
              </a:p>
            </p:txBody>
          </p:sp>
        </mc:Choice>
        <mc:Fallback>
          <p:sp>
            <p:nvSpPr>
              <p:cNvPr id="13" name="Parallelogram 12">
                <a:extLst>
                  <a:ext uri="{FF2B5EF4-FFF2-40B4-BE49-F238E27FC236}">
                    <a16:creationId xmlns:a16="http://schemas.microsoft.com/office/drawing/2014/main" id="{CD75EB1C-B286-4716-B497-98946FACA15D}"/>
                  </a:ext>
                </a:extLst>
              </p:cNvPr>
              <p:cNvSpPr>
                <a:spLocks noRot="1" noChangeAspect="1" noMove="1" noResize="1" noEditPoints="1" noAdjustHandles="1" noChangeArrowheads="1" noChangeShapeType="1" noTextEdit="1"/>
              </p:cNvSpPr>
              <p:nvPr/>
            </p:nvSpPr>
            <p:spPr>
              <a:xfrm>
                <a:off x="4129054" y="1025335"/>
                <a:ext cx="1193800" cy="812800"/>
              </a:xfrm>
              <a:prstGeom prst="parallelogram">
                <a:avLst/>
              </a:prstGeom>
              <a:blipFill>
                <a:blip r:embed="rId4"/>
                <a:stretch>
                  <a:fillRect/>
                </a:stretch>
              </a:blipFill>
              <a:ln w="57150">
                <a:extLst>
                  <a:ext uri="{C807C97D-BFC1-408E-A445-0C87EB9F89A2}">
                    <ask:lineSketchStyleProps xmlns:ask="http://schemas.microsoft.com/office/drawing/2018/sketchyshapes" sd="3190340912">
                      <a:custGeom>
                        <a:avLst/>
                        <a:gdLst>
                          <a:gd name="connsiteX0" fmla="*/ 0 w 1193800"/>
                          <a:gd name="connsiteY0" fmla="*/ 812800 h 812800"/>
                          <a:gd name="connsiteX1" fmla="*/ 99568 w 1193800"/>
                          <a:gd name="connsiteY1" fmla="*/ 414528 h 812800"/>
                          <a:gd name="connsiteX2" fmla="*/ 203200 w 1193800"/>
                          <a:gd name="connsiteY2" fmla="*/ 0 h 812800"/>
                          <a:gd name="connsiteX3" fmla="*/ 668782 w 1193800"/>
                          <a:gd name="connsiteY3" fmla="*/ 0 h 812800"/>
                          <a:gd name="connsiteX4" fmla="*/ 1193800 w 1193800"/>
                          <a:gd name="connsiteY4" fmla="*/ 0 h 812800"/>
                          <a:gd name="connsiteX5" fmla="*/ 1088136 w 1193800"/>
                          <a:gd name="connsiteY5" fmla="*/ 422656 h 812800"/>
                          <a:gd name="connsiteX6" fmla="*/ 990600 w 1193800"/>
                          <a:gd name="connsiteY6" fmla="*/ 812800 h 812800"/>
                          <a:gd name="connsiteX7" fmla="*/ 475488 w 1193800"/>
                          <a:gd name="connsiteY7" fmla="*/ 812800 h 812800"/>
                          <a:gd name="connsiteX8" fmla="*/ 0 w 1193800"/>
                          <a:gd name="connsiteY8" fmla="*/ 81280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800" h="812800" fill="none" extrusionOk="0">
                            <a:moveTo>
                              <a:pt x="0" y="812800"/>
                            </a:moveTo>
                            <a:cubicBezTo>
                              <a:pt x="-12834" y="663151"/>
                              <a:pt x="89716" y="568300"/>
                              <a:pt x="99568" y="414528"/>
                            </a:cubicBezTo>
                            <a:cubicBezTo>
                              <a:pt x="109420" y="260756"/>
                              <a:pt x="219409" y="105317"/>
                              <a:pt x="203200" y="0"/>
                            </a:cubicBezTo>
                            <a:cubicBezTo>
                              <a:pt x="297874" y="-1465"/>
                              <a:pt x="473380" y="31704"/>
                              <a:pt x="668782" y="0"/>
                            </a:cubicBezTo>
                            <a:cubicBezTo>
                              <a:pt x="864184" y="-31704"/>
                              <a:pt x="933698" y="44589"/>
                              <a:pt x="1193800" y="0"/>
                            </a:cubicBezTo>
                            <a:cubicBezTo>
                              <a:pt x="1187016" y="159218"/>
                              <a:pt x="1125123" y="228155"/>
                              <a:pt x="1088136" y="422656"/>
                            </a:cubicBezTo>
                            <a:cubicBezTo>
                              <a:pt x="1051149" y="617157"/>
                              <a:pt x="985961" y="716178"/>
                              <a:pt x="990600" y="812800"/>
                            </a:cubicBezTo>
                            <a:cubicBezTo>
                              <a:pt x="849995" y="858953"/>
                              <a:pt x="721765" y="766232"/>
                              <a:pt x="475488" y="812800"/>
                            </a:cubicBezTo>
                            <a:cubicBezTo>
                              <a:pt x="229211" y="859368"/>
                              <a:pt x="236952" y="806632"/>
                              <a:pt x="0" y="812800"/>
                            </a:cubicBezTo>
                            <a:close/>
                          </a:path>
                          <a:path w="1193800" h="812800" stroke="0" extrusionOk="0">
                            <a:moveTo>
                              <a:pt x="0" y="812800"/>
                            </a:moveTo>
                            <a:cubicBezTo>
                              <a:pt x="-5368" y="688239"/>
                              <a:pt x="99828" y="606629"/>
                              <a:pt x="105664" y="390144"/>
                            </a:cubicBezTo>
                            <a:cubicBezTo>
                              <a:pt x="111500" y="173659"/>
                              <a:pt x="200041" y="194571"/>
                              <a:pt x="203200" y="0"/>
                            </a:cubicBezTo>
                            <a:cubicBezTo>
                              <a:pt x="427005" y="-9701"/>
                              <a:pt x="446960" y="8233"/>
                              <a:pt x="688594" y="0"/>
                            </a:cubicBezTo>
                            <a:cubicBezTo>
                              <a:pt x="930228" y="-8233"/>
                              <a:pt x="977149" y="50119"/>
                              <a:pt x="1193800" y="0"/>
                            </a:cubicBezTo>
                            <a:cubicBezTo>
                              <a:pt x="1210333" y="92289"/>
                              <a:pt x="1086458" y="281615"/>
                              <a:pt x="1090168" y="414528"/>
                            </a:cubicBezTo>
                            <a:cubicBezTo>
                              <a:pt x="1093878" y="547441"/>
                              <a:pt x="988379" y="620538"/>
                              <a:pt x="990600" y="812800"/>
                            </a:cubicBezTo>
                            <a:cubicBezTo>
                              <a:pt x="835473" y="816232"/>
                              <a:pt x="693424" y="757098"/>
                              <a:pt x="515112" y="812800"/>
                            </a:cubicBezTo>
                            <a:cubicBezTo>
                              <a:pt x="336800" y="868502"/>
                              <a:pt x="214010" y="774705"/>
                              <a:pt x="0" y="812800"/>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Oval 14">
                <a:extLst>
                  <a:ext uri="{FF2B5EF4-FFF2-40B4-BE49-F238E27FC236}">
                    <a16:creationId xmlns:a16="http://schemas.microsoft.com/office/drawing/2014/main" id="{1586A2D7-4AB5-4BE1-A139-E57AAE52FBBA}"/>
                  </a:ext>
                </a:extLst>
              </p:cNvPr>
              <p:cNvSpPr/>
              <p:nvPr/>
            </p:nvSpPr>
            <p:spPr>
              <a:xfrm>
                <a:off x="4427505" y="2380126"/>
                <a:ext cx="669738" cy="579201"/>
              </a:xfrm>
              <a:custGeom>
                <a:avLst/>
                <a:gdLst>
                  <a:gd name="connsiteX0" fmla="*/ 0 w 669738"/>
                  <a:gd name="connsiteY0" fmla="*/ 289601 h 579201"/>
                  <a:gd name="connsiteX1" fmla="*/ 334869 w 669738"/>
                  <a:gd name="connsiteY1" fmla="*/ 0 h 579201"/>
                  <a:gd name="connsiteX2" fmla="*/ 669738 w 669738"/>
                  <a:gd name="connsiteY2" fmla="*/ 289601 h 579201"/>
                  <a:gd name="connsiteX3" fmla="*/ 334869 w 669738"/>
                  <a:gd name="connsiteY3" fmla="*/ 579202 h 579201"/>
                  <a:gd name="connsiteX4" fmla="*/ 0 w 669738"/>
                  <a:gd name="connsiteY4" fmla="*/ 289601 h 579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738" h="579201" fill="none" extrusionOk="0">
                    <a:moveTo>
                      <a:pt x="0" y="289601"/>
                    </a:moveTo>
                    <a:cubicBezTo>
                      <a:pt x="-4425" y="143080"/>
                      <a:pt x="148924" y="33252"/>
                      <a:pt x="334869" y="0"/>
                    </a:cubicBezTo>
                    <a:cubicBezTo>
                      <a:pt x="516936" y="5228"/>
                      <a:pt x="698438" y="99048"/>
                      <a:pt x="669738" y="289601"/>
                    </a:cubicBezTo>
                    <a:cubicBezTo>
                      <a:pt x="661096" y="436462"/>
                      <a:pt x="497658" y="574035"/>
                      <a:pt x="334869" y="579202"/>
                    </a:cubicBezTo>
                    <a:cubicBezTo>
                      <a:pt x="135745" y="554161"/>
                      <a:pt x="14287" y="485222"/>
                      <a:pt x="0" y="289601"/>
                    </a:cubicBezTo>
                    <a:close/>
                  </a:path>
                  <a:path w="669738" h="579201" stroke="0" extrusionOk="0">
                    <a:moveTo>
                      <a:pt x="0" y="289601"/>
                    </a:moveTo>
                    <a:cubicBezTo>
                      <a:pt x="-23883" y="125381"/>
                      <a:pt x="104379" y="-21099"/>
                      <a:pt x="334869" y="0"/>
                    </a:cubicBezTo>
                    <a:cubicBezTo>
                      <a:pt x="515448" y="-1863"/>
                      <a:pt x="651043" y="114911"/>
                      <a:pt x="669738" y="289601"/>
                    </a:cubicBezTo>
                    <a:cubicBezTo>
                      <a:pt x="690975" y="443791"/>
                      <a:pt x="504804" y="569512"/>
                      <a:pt x="334869" y="579202"/>
                    </a:cubicBezTo>
                    <a:cubicBezTo>
                      <a:pt x="164243" y="576536"/>
                      <a:pt x="21302" y="461452"/>
                      <a:pt x="0" y="289601"/>
                    </a:cubicBezTo>
                    <a:close/>
                  </a:path>
                </a:pathLst>
              </a:custGeom>
              <a:ln w="57150">
                <a:extLst>
                  <a:ext uri="{C807C97D-BFC1-408E-A445-0C87EB9F89A2}">
                    <ask:lineSketchStyleProps xmlns:ask="http://schemas.microsoft.com/office/drawing/2018/sketchyshapes" sd="3430594526">
                      <a:prstGeom prst="ellipse">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2</m:t>
                          </m:r>
                        </m:sub>
                      </m:sSub>
                    </m:oMath>
                  </m:oMathPara>
                </a14:m>
                <a:endParaRPr lang="en-US" dirty="0">
                  <a:latin typeface="MV Boli" panose="02000500030200090000" pitchFamily="2" charset="0"/>
                  <a:cs typeface="MV Boli" panose="02000500030200090000" pitchFamily="2" charset="0"/>
                </a:endParaRPr>
              </a:p>
            </p:txBody>
          </p:sp>
        </mc:Choice>
        <mc:Fallback>
          <p:sp>
            <p:nvSpPr>
              <p:cNvPr id="15" name="Oval 14">
                <a:extLst>
                  <a:ext uri="{FF2B5EF4-FFF2-40B4-BE49-F238E27FC236}">
                    <a16:creationId xmlns:a16="http://schemas.microsoft.com/office/drawing/2014/main" id="{1586A2D7-4AB5-4BE1-A139-E57AAE52FBBA}"/>
                  </a:ext>
                </a:extLst>
              </p:cNvPr>
              <p:cNvSpPr>
                <a:spLocks noRot="1" noChangeAspect="1" noMove="1" noResize="1" noEditPoints="1" noAdjustHandles="1" noChangeArrowheads="1" noChangeShapeType="1" noTextEdit="1"/>
              </p:cNvSpPr>
              <p:nvPr/>
            </p:nvSpPr>
            <p:spPr>
              <a:xfrm>
                <a:off x="4427505" y="2380126"/>
                <a:ext cx="669738" cy="579201"/>
              </a:xfrm>
              <a:prstGeom prst="ellipse">
                <a:avLst/>
              </a:prstGeom>
              <a:blipFill>
                <a:blip r:embed="rId5"/>
                <a:stretch>
                  <a:fillRect/>
                </a:stretch>
              </a:blipFill>
              <a:ln w="57150">
                <a:extLst>
                  <a:ext uri="{C807C97D-BFC1-408E-A445-0C87EB9F89A2}">
                    <ask:lineSketchStyleProps xmlns:ask="http://schemas.microsoft.com/office/drawing/2018/sketchyshapes" sd="3430594526">
                      <a:custGeom>
                        <a:avLst/>
                        <a:gdLst>
                          <a:gd name="connsiteX0" fmla="*/ 0 w 669738"/>
                          <a:gd name="connsiteY0" fmla="*/ 289601 h 579201"/>
                          <a:gd name="connsiteX1" fmla="*/ 334869 w 669738"/>
                          <a:gd name="connsiteY1" fmla="*/ 0 h 579201"/>
                          <a:gd name="connsiteX2" fmla="*/ 669738 w 669738"/>
                          <a:gd name="connsiteY2" fmla="*/ 289601 h 579201"/>
                          <a:gd name="connsiteX3" fmla="*/ 334869 w 669738"/>
                          <a:gd name="connsiteY3" fmla="*/ 579202 h 579201"/>
                          <a:gd name="connsiteX4" fmla="*/ 0 w 669738"/>
                          <a:gd name="connsiteY4" fmla="*/ 289601 h 579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738" h="579201" fill="none" extrusionOk="0">
                            <a:moveTo>
                              <a:pt x="0" y="289601"/>
                            </a:moveTo>
                            <a:cubicBezTo>
                              <a:pt x="-4425" y="143080"/>
                              <a:pt x="148924" y="33252"/>
                              <a:pt x="334869" y="0"/>
                            </a:cubicBezTo>
                            <a:cubicBezTo>
                              <a:pt x="516936" y="5228"/>
                              <a:pt x="698438" y="99048"/>
                              <a:pt x="669738" y="289601"/>
                            </a:cubicBezTo>
                            <a:cubicBezTo>
                              <a:pt x="661096" y="436462"/>
                              <a:pt x="497658" y="574035"/>
                              <a:pt x="334869" y="579202"/>
                            </a:cubicBezTo>
                            <a:cubicBezTo>
                              <a:pt x="135745" y="554161"/>
                              <a:pt x="14287" y="485222"/>
                              <a:pt x="0" y="289601"/>
                            </a:cubicBezTo>
                            <a:close/>
                          </a:path>
                          <a:path w="669738" h="579201" stroke="0" extrusionOk="0">
                            <a:moveTo>
                              <a:pt x="0" y="289601"/>
                            </a:moveTo>
                            <a:cubicBezTo>
                              <a:pt x="-23883" y="125381"/>
                              <a:pt x="104379" y="-21099"/>
                              <a:pt x="334869" y="0"/>
                            </a:cubicBezTo>
                            <a:cubicBezTo>
                              <a:pt x="515448" y="-1863"/>
                              <a:pt x="651043" y="114911"/>
                              <a:pt x="669738" y="289601"/>
                            </a:cubicBezTo>
                            <a:cubicBezTo>
                              <a:pt x="690975" y="443791"/>
                              <a:pt x="504804" y="569512"/>
                              <a:pt x="334869" y="579202"/>
                            </a:cubicBezTo>
                            <a:cubicBezTo>
                              <a:pt x="164243" y="576536"/>
                              <a:pt x="21302" y="461452"/>
                              <a:pt x="0" y="289601"/>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Parallelogram 16">
                <a:extLst>
                  <a:ext uri="{FF2B5EF4-FFF2-40B4-BE49-F238E27FC236}">
                    <a16:creationId xmlns:a16="http://schemas.microsoft.com/office/drawing/2014/main" id="{0869E91F-2C5F-4413-AF5B-9CE0C62CC959}"/>
                  </a:ext>
                </a:extLst>
              </p:cNvPr>
              <p:cNvSpPr/>
              <p:nvPr/>
            </p:nvSpPr>
            <p:spPr>
              <a:xfrm>
                <a:off x="6128378" y="1025335"/>
                <a:ext cx="1193800" cy="812800"/>
              </a:xfrm>
              <a:custGeom>
                <a:avLst/>
                <a:gdLst>
                  <a:gd name="connsiteX0" fmla="*/ 0 w 1193800"/>
                  <a:gd name="connsiteY0" fmla="*/ 812800 h 812800"/>
                  <a:gd name="connsiteX1" fmla="*/ 99568 w 1193800"/>
                  <a:gd name="connsiteY1" fmla="*/ 414528 h 812800"/>
                  <a:gd name="connsiteX2" fmla="*/ 203200 w 1193800"/>
                  <a:gd name="connsiteY2" fmla="*/ 0 h 812800"/>
                  <a:gd name="connsiteX3" fmla="*/ 668782 w 1193800"/>
                  <a:gd name="connsiteY3" fmla="*/ 0 h 812800"/>
                  <a:gd name="connsiteX4" fmla="*/ 1193800 w 1193800"/>
                  <a:gd name="connsiteY4" fmla="*/ 0 h 812800"/>
                  <a:gd name="connsiteX5" fmla="*/ 1088136 w 1193800"/>
                  <a:gd name="connsiteY5" fmla="*/ 422656 h 812800"/>
                  <a:gd name="connsiteX6" fmla="*/ 990600 w 1193800"/>
                  <a:gd name="connsiteY6" fmla="*/ 812800 h 812800"/>
                  <a:gd name="connsiteX7" fmla="*/ 475488 w 1193800"/>
                  <a:gd name="connsiteY7" fmla="*/ 812800 h 812800"/>
                  <a:gd name="connsiteX8" fmla="*/ 0 w 1193800"/>
                  <a:gd name="connsiteY8" fmla="*/ 81280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800" h="812800" fill="none" extrusionOk="0">
                    <a:moveTo>
                      <a:pt x="0" y="812800"/>
                    </a:moveTo>
                    <a:cubicBezTo>
                      <a:pt x="-12834" y="663151"/>
                      <a:pt x="89716" y="568300"/>
                      <a:pt x="99568" y="414528"/>
                    </a:cubicBezTo>
                    <a:cubicBezTo>
                      <a:pt x="109420" y="260756"/>
                      <a:pt x="219409" y="105317"/>
                      <a:pt x="203200" y="0"/>
                    </a:cubicBezTo>
                    <a:cubicBezTo>
                      <a:pt x="297874" y="-1465"/>
                      <a:pt x="473380" y="31704"/>
                      <a:pt x="668782" y="0"/>
                    </a:cubicBezTo>
                    <a:cubicBezTo>
                      <a:pt x="864184" y="-31704"/>
                      <a:pt x="933698" y="44589"/>
                      <a:pt x="1193800" y="0"/>
                    </a:cubicBezTo>
                    <a:cubicBezTo>
                      <a:pt x="1187016" y="159218"/>
                      <a:pt x="1125123" y="228155"/>
                      <a:pt x="1088136" y="422656"/>
                    </a:cubicBezTo>
                    <a:cubicBezTo>
                      <a:pt x="1051149" y="617157"/>
                      <a:pt x="985961" y="716178"/>
                      <a:pt x="990600" y="812800"/>
                    </a:cubicBezTo>
                    <a:cubicBezTo>
                      <a:pt x="849995" y="858953"/>
                      <a:pt x="721765" y="766232"/>
                      <a:pt x="475488" y="812800"/>
                    </a:cubicBezTo>
                    <a:cubicBezTo>
                      <a:pt x="229211" y="859368"/>
                      <a:pt x="236952" y="806632"/>
                      <a:pt x="0" y="812800"/>
                    </a:cubicBezTo>
                    <a:close/>
                  </a:path>
                  <a:path w="1193800" h="812800" stroke="0" extrusionOk="0">
                    <a:moveTo>
                      <a:pt x="0" y="812800"/>
                    </a:moveTo>
                    <a:cubicBezTo>
                      <a:pt x="-5368" y="688239"/>
                      <a:pt x="99828" y="606629"/>
                      <a:pt x="105664" y="390144"/>
                    </a:cubicBezTo>
                    <a:cubicBezTo>
                      <a:pt x="111500" y="173659"/>
                      <a:pt x="200041" y="194571"/>
                      <a:pt x="203200" y="0"/>
                    </a:cubicBezTo>
                    <a:cubicBezTo>
                      <a:pt x="427005" y="-9701"/>
                      <a:pt x="446960" y="8233"/>
                      <a:pt x="688594" y="0"/>
                    </a:cubicBezTo>
                    <a:cubicBezTo>
                      <a:pt x="930228" y="-8233"/>
                      <a:pt x="977149" y="50119"/>
                      <a:pt x="1193800" y="0"/>
                    </a:cubicBezTo>
                    <a:cubicBezTo>
                      <a:pt x="1210333" y="92289"/>
                      <a:pt x="1086458" y="281615"/>
                      <a:pt x="1090168" y="414528"/>
                    </a:cubicBezTo>
                    <a:cubicBezTo>
                      <a:pt x="1093878" y="547441"/>
                      <a:pt x="988379" y="620538"/>
                      <a:pt x="990600" y="812800"/>
                    </a:cubicBezTo>
                    <a:cubicBezTo>
                      <a:pt x="835473" y="816232"/>
                      <a:pt x="693424" y="757098"/>
                      <a:pt x="515112" y="812800"/>
                    </a:cubicBezTo>
                    <a:cubicBezTo>
                      <a:pt x="336800" y="868502"/>
                      <a:pt x="214010" y="774705"/>
                      <a:pt x="0" y="812800"/>
                    </a:cubicBezTo>
                    <a:close/>
                  </a:path>
                </a:pathLst>
              </a:custGeom>
              <a:ln w="57150">
                <a:extLst>
                  <a:ext uri="{C807C97D-BFC1-408E-A445-0C87EB9F89A2}">
                    <ask:lineSketchStyleProps xmlns:ask="http://schemas.microsoft.com/office/drawing/2018/sketchyshapes" sd="3190340912">
                      <a:prstGeom prst="parallelogram">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i="1" dirty="0">
                              <a:latin typeface="Cambria Math" panose="02040503050406030204" pitchFamily="18" charset="0"/>
                            </a:rPr>
                            <m:t>𝑇</m:t>
                          </m:r>
                        </m:sub>
                      </m:sSub>
                    </m:oMath>
                  </m:oMathPara>
                </a14:m>
                <a:endParaRPr lang="en-US" dirty="0">
                  <a:latin typeface="MV Boli" panose="02000500030200090000" pitchFamily="2" charset="0"/>
                  <a:cs typeface="MV Boli" panose="02000500030200090000" pitchFamily="2" charset="0"/>
                </a:endParaRPr>
              </a:p>
            </p:txBody>
          </p:sp>
        </mc:Choice>
        <mc:Fallback>
          <p:sp>
            <p:nvSpPr>
              <p:cNvPr id="17" name="Parallelogram 16">
                <a:extLst>
                  <a:ext uri="{FF2B5EF4-FFF2-40B4-BE49-F238E27FC236}">
                    <a16:creationId xmlns:a16="http://schemas.microsoft.com/office/drawing/2014/main" id="{0869E91F-2C5F-4413-AF5B-9CE0C62CC959}"/>
                  </a:ext>
                </a:extLst>
              </p:cNvPr>
              <p:cNvSpPr>
                <a:spLocks noRot="1" noChangeAspect="1" noMove="1" noResize="1" noEditPoints="1" noAdjustHandles="1" noChangeArrowheads="1" noChangeShapeType="1" noTextEdit="1"/>
              </p:cNvSpPr>
              <p:nvPr/>
            </p:nvSpPr>
            <p:spPr>
              <a:xfrm>
                <a:off x="6128378" y="1025335"/>
                <a:ext cx="1193800" cy="812800"/>
              </a:xfrm>
              <a:prstGeom prst="parallelogram">
                <a:avLst/>
              </a:prstGeom>
              <a:blipFill>
                <a:blip r:embed="rId6"/>
                <a:stretch>
                  <a:fillRect/>
                </a:stretch>
              </a:blipFill>
              <a:ln w="57150">
                <a:extLst>
                  <a:ext uri="{C807C97D-BFC1-408E-A445-0C87EB9F89A2}">
                    <ask:lineSketchStyleProps xmlns:ask="http://schemas.microsoft.com/office/drawing/2018/sketchyshapes" sd="3190340912">
                      <a:custGeom>
                        <a:avLst/>
                        <a:gdLst>
                          <a:gd name="connsiteX0" fmla="*/ 0 w 1193800"/>
                          <a:gd name="connsiteY0" fmla="*/ 812800 h 812800"/>
                          <a:gd name="connsiteX1" fmla="*/ 99568 w 1193800"/>
                          <a:gd name="connsiteY1" fmla="*/ 414528 h 812800"/>
                          <a:gd name="connsiteX2" fmla="*/ 203200 w 1193800"/>
                          <a:gd name="connsiteY2" fmla="*/ 0 h 812800"/>
                          <a:gd name="connsiteX3" fmla="*/ 668782 w 1193800"/>
                          <a:gd name="connsiteY3" fmla="*/ 0 h 812800"/>
                          <a:gd name="connsiteX4" fmla="*/ 1193800 w 1193800"/>
                          <a:gd name="connsiteY4" fmla="*/ 0 h 812800"/>
                          <a:gd name="connsiteX5" fmla="*/ 1088136 w 1193800"/>
                          <a:gd name="connsiteY5" fmla="*/ 422656 h 812800"/>
                          <a:gd name="connsiteX6" fmla="*/ 990600 w 1193800"/>
                          <a:gd name="connsiteY6" fmla="*/ 812800 h 812800"/>
                          <a:gd name="connsiteX7" fmla="*/ 475488 w 1193800"/>
                          <a:gd name="connsiteY7" fmla="*/ 812800 h 812800"/>
                          <a:gd name="connsiteX8" fmla="*/ 0 w 1193800"/>
                          <a:gd name="connsiteY8" fmla="*/ 81280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800" h="812800" fill="none" extrusionOk="0">
                            <a:moveTo>
                              <a:pt x="0" y="812800"/>
                            </a:moveTo>
                            <a:cubicBezTo>
                              <a:pt x="-12834" y="663151"/>
                              <a:pt x="89716" y="568300"/>
                              <a:pt x="99568" y="414528"/>
                            </a:cubicBezTo>
                            <a:cubicBezTo>
                              <a:pt x="109420" y="260756"/>
                              <a:pt x="219409" y="105317"/>
                              <a:pt x="203200" y="0"/>
                            </a:cubicBezTo>
                            <a:cubicBezTo>
                              <a:pt x="297874" y="-1465"/>
                              <a:pt x="473380" y="31704"/>
                              <a:pt x="668782" y="0"/>
                            </a:cubicBezTo>
                            <a:cubicBezTo>
                              <a:pt x="864184" y="-31704"/>
                              <a:pt x="933698" y="44589"/>
                              <a:pt x="1193800" y="0"/>
                            </a:cubicBezTo>
                            <a:cubicBezTo>
                              <a:pt x="1187016" y="159218"/>
                              <a:pt x="1125123" y="228155"/>
                              <a:pt x="1088136" y="422656"/>
                            </a:cubicBezTo>
                            <a:cubicBezTo>
                              <a:pt x="1051149" y="617157"/>
                              <a:pt x="985961" y="716178"/>
                              <a:pt x="990600" y="812800"/>
                            </a:cubicBezTo>
                            <a:cubicBezTo>
                              <a:pt x="849995" y="858953"/>
                              <a:pt x="721765" y="766232"/>
                              <a:pt x="475488" y="812800"/>
                            </a:cubicBezTo>
                            <a:cubicBezTo>
                              <a:pt x="229211" y="859368"/>
                              <a:pt x="236952" y="806632"/>
                              <a:pt x="0" y="812800"/>
                            </a:cubicBezTo>
                            <a:close/>
                          </a:path>
                          <a:path w="1193800" h="812800" stroke="0" extrusionOk="0">
                            <a:moveTo>
                              <a:pt x="0" y="812800"/>
                            </a:moveTo>
                            <a:cubicBezTo>
                              <a:pt x="-5368" y="688239"/>
                              <a:pt x="99828" y="606629"/>
                              <a:pt x="105664" y="390144"/>
                            </a:cubicBezTo>
                            <a:cubicBezTo>
                              <a:pt x="111500" y="173659"/>
                              <a:pt x="200041" y="194571"/>
                              <a:pt x="203200" y="0"/>
                            </a:cubicBezTo>
                            <a:cubicBezTo>
                              <a:pt x="427005" y="-9701"/>
                              <a:pt x="446960" y="8233"/>
                              <a:pt x="688594" y="0"/>
                            </a:cubicBezTo>
                            <a:cubicBezTo>
                              <a:pt x="930228" y="-8233"/>
                              <a:pt x="977149" y="50119"/>
                              <a:pt x="1193800" y="0"/>
                            </a:cubicBezTo>
                            <a:cubicBezTo>
                              <a:pt x="1210333" y="92289"/>
                              <a:pt x="1086458" y="281615"/>
                              <a:pt x="1090168" y="414528"/>
                            </a:cubicBezTo>
                            <a:cubicBezTo>
                              <a:pt x="1093878" y="547441"/>
                              <a:pt x="988379" y="620538"/>
                              <a:pt x="990600" y="812800"/>
                            </a:cubicBezTo>
                            <a:cubicBezTo>
                              <a:pt x="835473" y="816232"/>
                              <a:pt x="693424" y="757098"/>
                              <a:pt x="515112" y="812800"/>
                            </a:cubicBezTo>
                            <a:cubicBezTo>
                              <a:pt x="336800" y="868502"/>
                              <a:pt x="214010" y="774705"/>
                              <a:pt x="0" y="812800"/>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9441AA91-0A23-4FA0-89B7-058BA9DB2476}"/>
                  </a:ext>
                </a:extLst>
              </p:cNvPr>
              <p:cNvSpPr/>
              <p:nvPr/>
            </p:nvSpPr>
            <p:spPr>
              <a:xfrm>
                <a:off x="6426829" y="2380126"/>
                <a:ext cx="669738" cy="579201"/>
              </a:xfrm>
              <a:custGeom>
                <a:avLst/>
                <a:gdLst>
                  <a:gd name="connsiteX0" fmla="*/ 0 w 669738"/>
                  <a:gd name="connsiteY0" fmla="*/ 289601 h 579201"/>
                  <a:gd name="connsiteX1" fmla="*/ 334869 w 669738"/>
                  <a:gd name="connsiteY1" fmla="*/ 0 h 579201"/>
                  <a:gd name="connsiteX2" fmla="*/ 669738 w 669738"/>
                  <a:gd name="connsiteY2" fmla="*/ 289601 h 579201"/>
                  <a:gd name="connsiteX3" fmla="*/ 334869 w 669738"/>
                  <a:gd name="connsiteY3" fmla="*/ 579202 h 579201"/>
                  <a:gd name="connsiteX4" fmla="*/ 0 w 669738"/>
                  <a:gd name="connsiteY4" fmla="*/ 289601 h 579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738" h="579201" fill="none" extrusionOk="0">
                    <a:moveTo>
                      <a:pt x="0" y="289601"/>
                    </a:moveTo>
                    <a:cubicBezTo>
                      <a:pt x="-4425" y="143080"/>
                      <a:pt x="148924" y="33252"/>
                      <a:pt x="334869" y="0"/>
                    </a:cubicBezTo>
                    <a:cubicBezTo>
                      <a:pt x="516936" y="5228"/>
                      <a:pt x="698438" y="99048"/>
                      <a:pt x="669738" y="289601"/>
                    </a:cubicBezTo>
                    <a:cubicBezTo>
                      <a:pt x="661096" y="436462"/>
                      <a:pt x="497658" y="574035"/>
                      <a:pt x="334869" y="579202"/>
                    </a:cubicBezTo>
                    <a:cubicBezTo>
                      <a:pt x="135745" y="554161"/>
                      <a:pt x="14287" y="485222"/>
                      <a:pt x="0" y="289601"/>
                    </a:cubicBezTo>
                    <a:close/>
                  </a:path>
                  <a:path w="669738" h="579201" stroke="0" extrusionOk="0">
                    <a:moveTo>
                      <a:pt x="0" y="289601"/>
                    </a:moveTo>
                    <a:cubicBezTo>
                      <a:pt x="-23883" y="125381"/>
                      <a:pt x="104379" y="-21099"/>
                      <a:pt x="334869" y="0"/>
                    </a:cubicBezTo>
                    <a:cubicBezTo>
                      <a:pt x="515448" y="-1863"/>
                      <a:pt x="651043" y="114911"/>
                      <a:pt x="669738" y="289601"/>
                    </a:cubicBezTo>
                    <a:cubicBezTo>
                      <a:pt x="690975" y="443791"/>
                      <a:pt x="504804" y="569512"/>
                      <a:pt x="334869" y="579202"/>
                    </a:cubicBezTo>
                    <a:cubicBezTo>
                      <a:pt x="164243" y="576536"/>
                      <a:pt x="21302" y="461452"/>
                      <a:pt x="0" y="289601"/>
                    </a:cubicBezTo>
                    <a:close/>
                  </a:path>
                </a:pathLst>
              </a:custGeom>
              <a:ln w="57150">
                <a:extLst>
                  <a:ext uri="{C807C97D-BFC1-408E-A445-0C87EB9F89A2}">
                    <ask:lineSketchStyleProps xmlns:ask="http://schemas.microsoft.com/office/drawing/2018/sketchyshapes" sd="3430594526">
                      <a:prstGeom prst="ellipse">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𝑇</m:t>
                          </m:r>
                        </m:sub>
                      </m:sSub>
                    </m:oMath>
                  </m:oMathPara>
                </a14:m>
                <a:endParaRPr lang="en-US" dirty="0">
                  <a:latin typeface="MV Boli" panose="02000500030200090000" pitchFamily="2" charset="0"/>
                  <a:cs typeface="MV Boli" panose="02000500030200090000" pitchFamily="2" charset="0"/>
                </a:endParaRPr>
              </a:p>
            </p:txBody>
          </p:sp>
        </mc:Choice>
        <mc:Fallback>
          <p:sp>
            <p:nvSpPr>
              <p:cNvPr id="19" name="Oval 18">
                <a:extLst>
                  <a:ext uri="{FF2B5EF4-FFF2-40B4-BE49-F238E27FC236}">
                    <a16:creationId xmlns:a16="http://schemas.microsoft.com/office/drawing/2014/main" id="{9441AA91-0A23-4FA0-89B7-058BA9DB2476}"/>
                  </a:ext>
                </a:extLst>
              </p:cNvPr>
              <p:cNvSpPr>
                <a:spLocks noRot="1" noChangeAspect="1" noMove="1" noResize="1" noEditPoints="1" noAdjustHandles="1" noChangeArrowheads="1" noChangeShapeType="1" noTextEdit="1"/>
              </p:cNvSpPr>
              <p:nvPr/>
            </p:nvSpPr>
            <p:spPr>
              <a:xfrm>
                <a:off x="6426829" y="2380126"/>
                <a:ext cx="669738" cy="579201"/>
              </a:xfrm>
              <a:prstGeom prst="ellipse">
                <a:avLst/>
              </a:prstGeom>
              <a:blipFill>
                <a:blip r:embed="rId7"/>
                <a:stretch>
                  <a:fillRect/>
                </a:stretch>
              </a:blipFill>
              <a:ln w="57150">
                <a:extLst>
                  <a:ext uri="{C807C97D-BFC1-408E-A445-0C87EB9F89A2}">
                    <ask:lineSketchStyleProps xmlns:ask="http://schemas.microsoft.com/office/drawing/2018/sketchyshapes" sd="3430594526">
                      <a:custGeom>
                        <a:avLst/>
                        <a:gdLst>
                          <a:gd name="connsiteX0" fmla="*/ 0 w 669738"/>
                          <a:gd name="connsiteY0" fmla="*/ 289601 h 579201"/>
                          <a:gd name="connsiteX1" fmla="*/ 334869 w 669738"/>
                          <a:gd name="connsiteY1" fmla="*/ 0 h 579201"/>
                          <a:gd name="connsiteX2" fmla="*/ 669738 w 669738"/>
                          <a:gd name="connsiteY2" fmla="*/ 289601 h 579201"/>
                          <a:gd name="connsiteX3" fmla="*/ 334869 w 669738"/>
                          <a:gd name="connsiteY3" fmla="*/ 579202 h 579201"/>
                          <a:gd name="connsiteX4" fmla="*/ 0 w 669738"/>
                          <a:gd name="connsiteY4" fmla="*/ 289601 h 579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738" h="579201" fill="none" extrusionOk="0">
                            <a:moveTo>
                              <a:pt x="0" y="289601"/>
                            </a:moveTo>
                            <a:cubicBezTo>
                              <a:pt x="-4425" y="143080"/>
                              <a:pt x="148924" y="33252"/>
                              <a:pt x="334869" y="0"/>
                            </a:cubicBezTo>
                            <a:cubicBezTo>
                              <a:pt x="516936" y="5228"/>
                              <a:pt x="698438" y="99048"/>
                              <a:pt x="669738" y="289601"/>
                            </a:cubicBezTo>
                            <a:cubicBezTo>
                              <a:pt x="661096" y="436462"/>
                              <a:pt x="497658" y="574035"/>
                              <a:pt x="334869" y="579202"/>
                            </a:cubicBezTo>
                            <a:cubicBezTo>
                              <a:pt x="135745" y="554161"/>
                              <a:pt x="14287" y="485222"/>
                              <a:pt x="0" y="289601"/>
                            </a:cubicBezTo>
                            <a:close/>
                          </a:path>
                          <a:path w="669738" h="579201" stroke="0" extrusionOk="0">
                            <a:moveTo>
                              <a:pt x="0" y="289601"/>
                            </a:moveTo>
                            <a:cubicBezTo>
                              <a:pt x="-23883" y="125381"/>
                              <a:pt x="104379" y="-21099"/>
                              <a:pt x="334869" y="0"/>
                            </a:cubicBezTo>
                            <a:cubicBezTo>
                              <a:pt x="515448" y="-1863"/>
                              <a:pt x="651043" y="114911"/>
                              <a:pt x="669738" y="289601"/>
                            </a:cubicBezTo>
                            <a:cubicBezTo>
                              <a:pt x="690975" y="443791"/>
                              <a:pt x="504804" y="569512"/>
                              <a:pt x="334869" y="579202"/>
                            </a:cubicBezTo>
                            <a:cubicBezTo>
                              <a:pt x="164243" y="576536"/>
                              <a:pt x="21302" y="461452"/>
                              <a:pt x="0" y="289601"/>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Diamond 20">
                <a:extLst>
                  <a:ext uri="{FF2B5EF4-FFF2-40B4-BE49-F238E27FC236}">
                    <a16:creationId xmlns:a16="http://schemas.microsoft.com/office/drawing/2014/main" id="{B6C4BAB3-B4A5-48C7-A0F5-EFD139416E91}"/>
                  </a:ext>
                </a:extLst>
              </p:cNvPr>
              <p:cNvSpPr/>
              <p:nvPr/>
            </p:nvSpPr>
            <p:spPr>
              <a:xfrm>
                <a:off x="2626854" y="4590527"/>
                <a:ext cx="736600" cy="812800"/>
              </a:xfrm>
              <a:custGeom>
                <a:avLst/>
                <a:gdLst>
                  <a:gd name="connsiteX0" fmla="*/ 0 w 736600"/>
                  <a:gd name="connsiteY0" fmla="*/ 406400 h 812800"/>
                  <a:gd name="connsiteX1" fmla="*/ 368300 w 736600"/>
                  <a:gd name="connsiteY1" fmla="*/ 0 h 812800"/>
                  <a:gd name="connsiteX2" fmla="*/ 736600 w 736600"/>
                  <a:gd name="connsiteY2" fmla="*/ 406400 h 812800"/>
                  <a:gd name="connsiteX3" fmla="*/ 368300 w 736600"/>
                  <a:gd name="connsiteY3" fmla="*/ 812800 h 812800"/>
                  <a:gd name="connsiteX4" fmla="*/ 0 w 736600"/>
                  <a:gd name="connsiteY4" fmla="*/ 40640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812800" fill="none" extrusionOk="0">
                    <a:moveTo>
                      <a:pt x="0" y="406400"/>
                    </a:moveTo>
                    <a:cubicBezTo>
                      <a:pt x="136195" y="202507"/>
                      <a:pt x="214284" y="225013"/>
                      <a:pt x="368300" y="0"/>
                    </a:cubicBezTo>
                    <a:cubicBezTo>
                      <a:pt x="509959" y="62474"/>
                      <a:pt x="564142" y="288519"/>
                      <a:pt x="736600" y="406400"/>
                    </a:cubicBezTo>
                    <a:cubicBezTo>
                      <a:pt x="636078" y="604430"/>
                      <a:pt x="542947" y="605466"/>
                      <a:pt x="368300" y="812800"/>
                    </a:cubicBezTo>
                    <a:cubicBezTo>
                      <a:pt x="165011" y="656876"/>
                      <a:pt x="106877" y="459971"/>
                      <a:pt x="0" y="406400"/>
                    </a:cubicBezTo>
                    <a:close/>
                  </a:path>
                  <a:path w="736600" h="812800" stroke="0" extrusionOk="0">
                    <a:moveTo>
                      <a:pt x="0" y="406400"/>
                    </a:moveTo>
                    <a:cubicBezTo>
                      <a:pt x="144182" y="178433"/>
                      <a:pt x="246938" y="137194"/>
                      <a:pt x="368300" y="0"/>
                    </a:cubicBezTo>
                    <a:cubicBezTo>
                      <a:pt x="561694" y="153697"/>
                      <a:pt x="573189" y="241532"/>
                      <a:pt x="736600" y="406400"/>
                    </a:cubicBezTo>
                    <a:cubicBezTo>
                      <a:pt x="581167" y="631098"/>
                      <a:pt x="448702" y="706000"/>
                      <a:pt x="368300" y="812800"/>
                    </a:cubicBezTo>
                    <a:cubicBezTo>
                      <a:pt x="184822" y="683057"/>
                      <a:pt x="134085" y="487586"/>
                      <a:pt x="0" y="406400"/>
                    </a:cubicBezTo>
                    <a:close/>
                  </a:path>
                </a:pathLst>
              </a:custGeom>
              <a:ln w="57150">
                <a:extLst>
                  <a:ext uri="{C807C97D-BFC1-408E-A445-0C87EB9F89A2}">
                    <ask:lineSketchStyleProps xmlns:ask="http://schemas.microsoft.com/office/drawing/2018/sketchyshapes" sd="1027399561">
                      <a:prstGeom prst="diamond">
                        <a:avLst/>
                      </a:prstGeom>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i="1" dirty="0">
                              <a:latin typeface="Cambria Math" panose="02040503050406030204" pitchFamily="18" charset="0"/>
                            </a:rPr>
                            <m:t>1</m:t>
                          </m:r>
                        </m:sub>
                      </m:sSub>
                    </m:oMath>
                  </m:oMathPara>
                </a14:m>
                <a:endParaRPr lang="en-US" dirty="0">
                  <a:latin typeface="MV Boli" panose="02000500030200090000" pitchFamily="2" charset="0"/>
                  <a:cs typeface="MV Boli" panose="02000500030200090000" pitchFamily="2" charset="0"/>
                </a:endParaRPr>
              </a:p>
            </p:txBody>
          </p:sp>
        </mc:Choice>
        <mc:Fallback>
          <p:sp>
            <p:nvSpPr>
              <p:cNvPr id="21" name="Diamond 20">
                <a:extLst>
                  <a:ext uri="{FF2B5EF4-FFF2-40B4-BE49-F238E27FC236}">
                    <a16:creationId xmlns:a16="http://schemas.microsoft.com/office/drawing/2014/main" id="{B6C4BAB3-B4A5-48C7-A0F5-EFD139416E91}"/>
                  </a:ext>
                </a:extLst>
              </p:cNvPr>
              <p:cNvSpPr>
                <a:spLocks noRot="1" noChangeAspect="1" noMove="1" noResize="1" noEditPoints="1" noAdjustHandles="1" noChangeArrowheads="1" noChangeShapeType="1" noTextEdit="1"/>
              </p:cNvSpPr>
              <p:nvPr/>
            </p:nvSpPr>
            <p:spPr>
              <a:xfrm>
                <a:off x="2626854" y="4590527"/>
                <a:ext cx="736600" cy="812800"/>
              </a:xfrm>
              <a:prstGeom prst="diamond">
                <a:avLst/>
              </a:prstGeom>
              <a:blipFill>
                <a:blip r:embed="rId8"/>
                <a:stretch>
                  <a:fillRect/>
                </a:stretch>
              </a:blipFill>
              <a:ln w="57150">
                <a:extLst>
                  <a:ext uri="{C807C97D-BFC1-408E-A445-0C87EB9F89A2}">
                    <ask:lineSketchStyleProps xmlns:ask="http://schemas.microsoft.com/office/drawing/2018/sketchyshapes" sd="1027399561">
                      <a:custGeom>
                        <a:avLst/>
                        <a:gdLst>
                          <a:gd name="connsiteX0" fmla="*/ 0 w 736600"/>
                          <a:gd name="connsiteY0" fmla="*/ 406400 h 812800"/>
                          <a:gd name="connsiteX1" fmla="*/ 368300 w 736600"/>
                          <a:gd name="connsiteY1" fmla="*/ 0 h 812800"/>
                          <a:gd name="connsiteX2" fmla="*/ 736600 w 736600"/>
                          <a:gd name="connsiteY2" fmla="*/ 406400 h 812800"/>
                          <a:gd name="connsiteX3" fmla="*/ 368300 w 736600"/>
                          <a:gd name="connsiteY3" fmla="*/ 812800 h 812800"/>
                          <a:gd name="connsiteX4" fmla="*/ 0 w 736600"/>
                          <a:gd name="connsiteY4" fmla="*/ 40640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812800" fill="none" extrusionOk="0">
                            <a:moveTo>
                              <a:pt x="0" y="406400"/>
                            </a:moveTo>
                            <a:cubicBezTo>
                              <a:pt x="136195" y="202507"/>
                              <a:pt x="214284" y="225013"/>
                              <a:pt x="368300" y="0"/>
                            </a:cubicBezTo>
                            <a:cubicBezTo>
                              <a:pt x="509959" y="62474"/>
                              <a:pt x="564142" y="288519"/>
                              <a:pt x="736600" y="406400"/>
                            </a:cubicBezTo>
                            <a:cubicBezTo>
                              <a:pt x="636078" y="604430"/>
                              <a:pt x="542947" y="605466"/>
                              <a:pt x="368300" y="812800"/>
                            </a:cubicBezTo>
                            <a:cubicBezTo>
                              <a:pt x="165011" y="656876"/>
                              <a:pt x="106877" y="459971"/>
                              <a:pt x="0" y="406400"/>
                            </a:cubicBezTo>
                            <a:close/>
                          </a:path>
                          <a:path w="736600" h="812800" stroke="0" extrusionOk="0">
                            <a:moveTo>
                              <a:pt x="0" y="406400"/>
                            </a:moveTo>
                            <a:cubicBezTo>
                              <a:pt x="144182" y="178433"/>
                              <a:pt x="246938" y="137194"/>
                              <a:pt x="368300" y="0"/>
                            </a:cubicBezTo>
                            <a:cubicBezTo>
                              <a:pt x="561694" y="153697"/>
                              <a:pt x="573189" y="241532"/>
                              <a:pt x="736600" y="406400"/>
                            </a:cubicBezTo>
                            <a:cubicBezTo>
                              <a:pt x="581167" y="631098"/>
                              <a:pt x="448702" y="706000"/>
                              <a:pt x="368300" y="812800"/>
                            </a:cubicBezTo>
                            <a:cubicBezTo>
                              <a:pt x="184822" y="683057"/>
                              <a:pt x="134085" y="487586"/>
                              <a:pt x="0" y="406400"/>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E86210CB-6749-4FDB-BCED-1AD7CD4676BD}"/>
                  </a:ext>
                </a:extLst>
              </p:cNvPr>
              <p:cNvSpPr/>
              <p:nvPr/>
            </p:nvSpPr>
            <p:spPr>
              <a:xfrm>
                <a:off x="2696704" y="3587227"/>
                <a:ext cx="596900" cy="596900"/>
              </a:xfrm>
              <a:custGeom>
                <a:avLst/>
                <a:gdLst>
                  <a:gd name="connsiteX0" fmla="*/ 0 w 596900"/>
                  <a:gd name="connsiteY0" fmla="*/ 0 h 596900"/>
                  <a:gd name="connsiteX1" fmla="*/ 596900 w 596900"/>
                  <a:gd name="connsiteY1" fmla="*/ 0 h 596900"/>
                  <a:gd name="connsiteX2" fmla="*/ 596900 w 596900"/>
                  <a:gd name="connsiteY2" fmla="*/ 596900 h 596900"/>
                  <a:gd name="connsiteX3" fmla="*/ 0 w 596900"/>
                  <a:gd name="connsiteY3" fmla="*/ 596900 h 596900"/>
                  <a:gd name="connsiteX4" fmla="*/ 0 w 59690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96900" fill="none" extrusionOk="0">
                    <a:moveTo>
                      <a:pt x="0" y="0"/>
                    </a:moveTo>
                    <a:cubicBezTo>
                      <a:pt x="183351" y="-70761"/>
                      <a:pt x="472136" y="32725"/>
                      <a:pt x="596900" y="0"/>
                    </a:cubicBezTo>
                    <a:cubicBezTo>
                      <a:pt x="666149" y="164954"/>
                      <a:pt x="567802" y="427286"/>
                      <a:pt x="596900" y="596900"/>
                    </a:cubicBezTo>
                    <a:cubicBezTo>
                      <a:pt x="301121" y="623445"/>
                      <a:pt x="181334" y="535385"/>
                      <a:pt x="0" y="596900"/>
                    </a:cubicBezTo>
                    <a:cubicBezTo>
                      <a:pt x="-36049" y="426006"/>
                      <a:pt x="55127" y="179400"/>
                      <a:pt x="0" y="0"/>
                    </a:cubicBezTo>
                    <a:close/>
                  </a:path>
                  <a:path w="596900" h="596900" stroke="0" extrusionOk="0">
                    <a:moveTo>
                      <a:pt x="0" y="0"/>
                    </a:moveTo>
                    <a:cubicBezTo>
                      <a:pt x="166582" y="-2024"/>
                      <a:pt x="458570" y="66362"/>
                      <a:pt x="596900" y="0"/>
                    </a:cubicBezTo>
                    <a:cubicBezTo>
                      <a:pt x="637628" y="220341"/>
                      <a:pt x="592350" y="359980"/>
                      <a:pt x="596900" y="596900"/>
                    </a:cubicBezTo>
                    <a:cubicBezTo>
                      <a:pt x="320800" y="619132"/>
                      <a:pt x="261405" y="572359"/>
                      <a:pt x="0" y="596900"/>
                    </a:cubicBezTo>
                    <a:cubicBezTo>
                      <a:pt x="-24998" y="329028"/>
                      <a:pt x="70626" y="206377"/>
                      <a:pt x="0" y="0"/>
                    </a:cubicBezTo>
                    <a:close/>
                  </a:path>
                </a:pathLst>
              </a:custGeom>
              <a:ln w="57150">
                <a:extLst>
                  <a:ext uri="{C807C97D-BFC1-408E-A445-0C87EB9F89A2}">
                    <ask:lineSketchStyleProps xmlns:ask="http://schemas.microsoft.com/office/drawing/2018/sketchyshapes" sd="96218065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1</m:t>
                          </m:r>
                        </m:sub>
                      </m:sSub>
                    </m:oMath>
                  </m:oMathPara>
                </a14:m>
                <a:endParaRPr lang="en-US" dirty="0">
                  <a:latin typeface="MV Boli" panose="02000500030200090000" pitchFamily="2" charset="0"/>
                  <a:cs typeface="MV Boli" panose="02000500030200090000" pitchFamily="2" charset="0"/>
                </a:endParaRPr>
              </a:p>
            </p:txBody>
          </p:sp>
        </mc:Choice>
        <mc:Fallback>
          <p:sp>
            <p:nvSpPr>
              <p:cNvPr id="23" name="Rectangle 22">
                <a:extLst>
                  <a:ext uri="{FF2B5EF4-FFF2-40B4-BE49-F238E27FC236}">
                    <a16:creationId xmlns:a16="http://schemas.microsoft.com/office/drawing/2014/main" id="{E86210CB-6749-4FDB-BCED-1AD7CD4676BD}"/>
                  </a:ext>
                </a:extLst>
              </p:cNvPr>
              <p:cNvSpPr>
                <a:spLocks noRot="1" noChangeAspect="1" noMove="1" noResize="1" noEditPoints="1" noAdjustHandles="1" noChangeArrowheads="1" noChangeShapeType="1" noTextEdit="1"/>
              </p:cNvSpPr>
              <p:nvPr/>
            </p:nvSpPr>
            <p:spPr>
              <a:xfrm>
                <a:off x="2696704" y="3587227"/>
                <a:ext cx="596900" cy="596900"/>
              </a:xfrm>
              <a:prstGeom prst="rect">
                <a:avLst/>
              </a:prstGeom>
              <a:blipFill>
                <a:blip r:embed="rId9"/>
                <a:stretch>
                  <a:fillRect/>
                </a:stretch>
              </a:blipFill>
              <a:ln w="57150">
                <a:extLst>
                  <a:ext uri="{C807C97D-BFC1-408E-A445-0C87EB9F89A2}">
                    <ask:lineSketchStyleProps xmlns:ask="http://schemas.microsoft.com/office/drawing/2018/sketchyshapes" sd="962180651">
                      <a:custGeom>
                        <a:avLst/>
                        <a:gdLst>
                          <a:gd name="connsiteX0" fmla="*/ 0 w 596900"/>
                          <a:gd name="connsiteY0" fmla="*/ 0 h 596900"/>
                          <a:gd name="connsiteX1" fmla="*/ 596900 w 596900"/>
                          <a:gd name="connsiteY1" fmla="*/ 0 h 596900"/>
                          <a:gd name="connsiteX2" fmla="*/ 596900 w 596900"/>
                          <a:gd name="connsiteY2" fmla="*/ 596900 h 596900"/>
                          <a:gd name="connsiteX3" fmla="*/ 0 w 596900"/>
                          <a:gd name="connsiteY3" fmla="*/ 596900 h 596900"/>
                          <a:gd name="connsiteX4" fmla="*/ 0 w 59690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96900" fill="none" extrusionOk="0">
                            <a:moveTo>
                              <a:pt x="0" y="0"/>
                            </a:moveTo>
                            <a:cubicBezTo>
                              <a:pt x="183351" y="-70761"/>
                              <a:pt x="472136" y="32725"/>
                              <a:pt x="596900" y="0"/>
                            </a:cubicBezTo>
                            <a:cubicBezTo>
                              <a:pt x="666149" y="164954"/>
                              <a:pt x="567802" y="427286"/>
                              <a:pt x="596900" y="596900"/>
                            </a:cubicBezTo>
                            <a:cubicBezTo>
                              <a:pt x="301121" y="623445"/>
                              <a:pt x="181334" y="535385"/>
                              <a:pt x="0" y="596900"/>
                            </a:cubicBezTo>
                            <a:cubicBezTo>
                              <a:pt x="-36049" y="426006"/>
                              <a:pt x="55127" y="179400"/>
                              <a:pt x="0" y="0"/>
                            </a:cubicBezTo>
                            <a:close/>
                          </a:path>
                          <a:path w="596900" h="596900" stroke="0" extrusionOk="0">
                            <a:moveTo>
                              <a:pt x="0" y="0"/>
                            </a:moveTo>
                            <a:cubicBezTo>
                              <a:pt x="166582" y="-2024"/>
                              <a:pt x="458570" y="66362"/>
                              <a:pt x="596900" y="0"/>
                            </a:cubicBezTo>
                            <a:cubicBezTo>
                              <a:pt x="637628" y="220341"/>
                              <a:pt x="592350" y="359980"/>
                              <a:pt x="596900" y="596900"/>
                            </a:cubicBezTo>
                            <a:cubicBezTo>
                              <a:pt x="320800" y="619132"/>
                              <a:pt x="261405" y="572359"/>
                              <a:pt x="0" y="596900"/>
                            </a:cubicBezTo>
                            <a:cubicBezTo>
                              <a:pt x="-24998" y="329028"/>
                              <a:pt x="70626" y="206377"/>
                              <a:pt x="0" y="0"/>
                            </a:cubicBezTo>
                            <a:close/>
                          </a:path>
                        </a:pathLst>
                      </a:custGeom>
                      <ask:type>
                        <ask:lineSketchScribble/>
                      </ask:type>
                    </ask:lineSketchStyleProps>
                  </a:ext>
                </a:extLst>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90DC4AC1-48D5-42D5-9DD6-09E039FAAB6D}"/>
              </a:ext>
            </a:extLst>
          </p:cNvPr>
          <p:cNvSpPr txBox="1"/>
          <p:nvPr/>
        </p:nvSpPr>
        <p:spPr>
          <a:xfrm>
            <a:off x="917735" y="3701011"/>
            <a:ext cx="902811" cy="369332"/>
          </a:xfrm>
          <a:prstGeom prst="rect">
            <a:avLst/>
          </a:prstGeom>
          <a:noFill/>
        </p:spPr>
        <p:txBody>
          <a:bodyPr wrap="none" rtlCol="0">
            <a:spAutoFit/>
          </a:bodyPr>
          <a:lstStyle/>
          <a:p>
            <a:r>
              <a:rPr lang="en-US" dirty="0">
                <a:solidFill>
                  <a:schemeClr val="accent2">
                    <a:lumMod val="75000"/>
                  </a:schemeClr>
                </a:solidFill>
                <a:latin typeface="MV Boli" panose="02000500030200090000" pitchFamily="2" charset="0"/>
                <a:cs typeface="MV Boli" panose="02000500030200090000" pitchFamily="2" charset="0"/>
              </a:rPr>
              <a:t>reward</a:t>
            </a:r>
          </a:p>
        </p:txBody>
      </p:sp>
      <p:sp>
        <p:nvSpPr>
          <p:cNvPr id="27" name="TextBox 26">
            <a:extLst>
              <a:ext uri="{FF2B5EF4-FFF2-40B4-BE49-F238E27FC236}">
                <a16:creationId xmlns:a16="http://schemas.microsoft.com/office/drawing/2014/main" id="{D8DC84C3-9233-4C0E-B7ED-D74092FC0B00}"/>
              </a:ext>
            </a:extLst>
          </p:cNvPr>
          <p:cNvSpPr txBox="1"/>
          <p:nvPr/>
        </p:nvSpPr>
        <p:spPr>
          <a:xfrm>
            <a:off x="852780" y="4812261"/>
            <a:ext cx="1072730" cy="369332"/>
          </a:xfrm>
          <a:prstGeom prst="rect">
            <a:avLst/>
          </a:prstGeom>
          <a:noFill/>
        </p:spPr>
        <p:txBody>
          <a:bodyPr wrap="none" rtlCol="0">
            <a:spAutoFit/>
          </a:bodyPr>
          <a:lstStyle/>
          <a:p>
            <a:r>
              <a:rPr lang="en-US" dirty="0">
                <a:solidFill>
                  <a:srgbClr val="FFC000"/>
                </a:solidFill>
                <a:latin typeface="MV Boli" panose="02000500030200090000" pitchFamily="2" charset="0"/>
                <a:cs typeface="MV Boli" panose="02000500030200090000" pitchFamily="2" charset="0"/>
              </a:rPr>
              <a:t>terminal</a:t>
            </a:r>
          </a:p>
        </p:txBody>
      </p:sp>
      <mc:AlternateContent xmlns:mc="http://schemas.openxmlformats.org/markup-compatibility/2006">
        <mc:Choice xmlns:a14="http://schemas.microsoft.com/office/drawing/2010/main" Requires="a14">
          <p:sp>
            <p:nvSpPr>
              <p:cNvPr id="29" name="Diamond 28">
                <a:extLst>
                  <a:ext uri="{FF2B5EF4-FFF2-40B4-BE49-F238E27FC236}">
                    <a16:creationId xmlns:a16="http://schemas.microsoft.com/office/drawing/2014/main" id="{A3B709B9-B440-41D4-8F5A-0EB3D68F84A4}"/>
                  </a:ext>
                </a:extLst>
              </p:cNvPr>
              <p:cNvSpPr/>
              <p:nvPr/>
            </p:nvSpPr>
            <p:spPr>
              <a:xfrm>
                <a:off x="4372564" y="4590527"/>
                <a:ext cx="736600" cy="812800"/>
              </a:xfrm>
              <a:custGeom>
                <a:avLst/>
                <a:gdLst>
                  <a:gd name="connsiteX0" fmla="*/ 0 w 736600"/>
                  <a:gd name="connsiteY0" fmla="*/ 406400 h 812800"/>
                  <a:gd name="connsiteX1" fmla="*/ 368300 w 736600"/>
                  <a:gd name="connsiteY1" fmla="*/ 0 h 812800"/>
                  <a:gd name="connsiteX2" fmla="*/ 736600 w 736600"/>
                  <a:gd name="connsiteY2" fmla="*/ 406400 h 812800"/>
                  <a:gd name="connsiteX3" fmla="*/ 368300 w 736600"/>
                  <a:gd name="connsiteY3" fmla="*/ 812800 h 812800"/>
                  <a:gd name="connsiteX4" fmla="*/ 0 w 736600"/>
                  <a:gd name="connsiteY4" fmla="*/ 40640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812800" fill="none" extrusionOk="0">
                    <a:moveTo>
                      <a:pt x="0" y="406400"/>
                    </a:moveTo>
                    <a:cubicBezTo>
                      <a:pt x="136195" y="202507"/>
                      <a:pt x="214284" y="225013"/>
                      <a:pt x="368300" y="0"/>
                    </a:cubicBezTo>
                    <a:cubicBezTo>
                      <a:pt x="509959" y="62474"/>
                      <a:pt x="564142" y="288519"/>
                      <a:pt x="736600" y="406400"/>
                    </a:cubicBezTo>
                    <a:cubicBezTo>
                      <a:pt x="636078" y="604430"/>
                      <a:pt x="542947" y="605466"/>
                      <a:pt x="368300" y="812800"/>
                    </a:cubicBezTo>
                    <a:cubicBezTo>
                      <a:pt x="165011" y="656876"/>
                      <a:pt x="106877" y="459971"/>
                      <a:pt x="0" y="406400"/>
                    </a:cubicBezTo>
                    <a:close/>
                  </a:path>
                  <a:path w="736600" h="812800" stroke="0" extrusionOk="0">
                    <a:moveTo>
                      <a:pt x="0" y="406400"/>
                    </a:moveTo>
                    <a:cubicBezTo>
                      <a:pt x="144182" y="178433"/>
                      <a:pt x="246938" y="137194"/>
                      <a:pt x="368300" y="0"/>
                    </a:cubicBezTo>
                    <a:cubicBezTo>
                      <a:pt x="561694" y="153697"/>
                      <a:pt x="573189" y="241532"/>
                      <a:pt x="736600" y="406400"/>
                    </a:cubicBezTo>
                    <a:cubicBezTo>
                      <a:pt x="581167" y="631098"/>
                      <a:pt x="448702" y="706000"/>
                      <a:pt x="368300" y="812800"/>
                    </a:cubicBezTo>
                    <a:cubicBezTo>
                      <a:pt x="184822" y="683057"/>
                      <a:pt x="134085" y="487586"/>
                      <a:pt x="0" y="406400"/>
                    </a:cubicBezTo>
                    <a:close/>
                  </a:path>
                </a:pathLst>
              </a:custGeom>
              <a:ln w="57150">
                <a:extLst>
                  <a:ext uri="{C807C97D-BFC1-408E-A445-0C87EB9F89A2}">
                    <ask:lineSketchStyleProps xmlns:ask="http://schemas.microsoft.com/office/drawing/2018/sketchyshapes" sd="1027399561">
                      <a:prstGeom prst="diamond">
                        <a:avLst/>
                      </a:prstGeom>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2</m:t>
                          </m:r>
                        </m:sub>
                      </m:sSub>
                    </m:oMath>
                  </m:oMathPara>
                </a14:m>
                <a:endParaRPr lang="en-US" dirty="0">
                  <a:latin typeface="MV Boli" panose="02000500030200090000" pitchFamily="2" charset="0"/>
                  <a:cs typeface="MV Boli" panose="02000500030200090000" pitchFamily="2" charset="0"/>
                </a:endParaRPr>
              </a:p>
            </p:txBody>
          </p:sp>
        </mc:Choice>
        <mc:Fallback>
          <p:sp>
            <p:nvSpPr>
              <p:cNvPr id="29" name="Diamond 28">
                <a:extLst>
                  <a:ext uri="{FF2B5EF4-FFF2-40B4-BE49-F238E27FC236}">
                    <a16:creationId xmlns:a16="http://schemas.microsoft.com/office/drawing/2014/main" id="{A3B709B9-B440-41D4-8F5A-0EB3D68F84A4}"/>
                  </a:ext>
                </a:extLst>
              </p:cNvPr>
              <p:cNvSpPr>
                <a:spLocks noRot="1" noChangeAspect="1" noMove="1" noResize="1" noEditPoints="1" noAdjustHandles="1" noChangeArrowheads="1" noChangeShapeType="1" noTextEdit="1"/>
              </p:cNvSpPr>
              <p:nvPr/>
            </p:nvSpPr>
            <p:spPr>
              <a:xfrm>
                <a:off x="4372564" y="4590527"/>
                <a:ext cx="736600" cy="812800"/>
              </a:xfrm>
              <a:prstGeom prst="diamond">
                <a:avLst/>
              </a:prstGeom>
              <a:blipFill>
                <a:blip r:embed="rId10"/>
                <a:stretch>
                  <a:fillRect/>
                </a:stretch>
              </a:blipFill>
              <a:ln w="57150">
                <a:extLst>
                  <a:ext uri="{C807C97D-BFC1-408E-A445-0C87EB9F89A2}">
                    <ask:lineSketchStyleProps xmlns:ask="http://schemas.microsoft.com/office/drawing/2018/sketchyshapes" sd="1027399561">
                      <a:custGeom>
                        <a:avLst/>
                        <a:gdLst>
                          <a:gd name="connsiteX0" fmla="*/ 0 w 736600"/>
                          <a:gd name="connsiteY0" fmla="*/ 406400 h 812800"/>
                          <a:gd name="connsiteX1" fmla="*/ 368300 w 736600"/>
                          <a:gd name="connsiteY1" fmla="*/ 0 h 812800"/>
                          <a:gd name="connsiteX2" fmla="*/ 736600 w 736600"/>
                          <a:gd name="connsiteY2" fmla="*/ 406400 h 812800"/>
                          <a:gd name="connsiteX3" fmla="*/ 368300 w 736600"/>
                          <a:gd name="connsiteY3" fmla="*/ 812800 h 812800"/>
                          <a:gd name="connsiteX4" fmla="*/ 0 w 736600"/>
                          <a:gd name="connsiteY4" fmla="*/ 40640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812800" fill="none" extrusionOk="0">
                            <a:moveTo>
                              <a:pt x="0" y="406400"/>
                            </a:moveTo>
                            <a:cubicBezTo>
                              <a:pt x="136195" y="202507"/>
                              <a:pt x="214284" y="225013"/>
                              <a:pt x="368300" y="0"/>
                            </a:cubicBezTo>
                            <a:cubicBezTo>
                              <a:pt x="509959" y="62474"/>
                              <a:pt x="564142" y="288519"/>
                              <a:pt x="736600" y="406400"/>
                            </a:cubicBezTo>
                            <a:cubicBezTo>
                              <a:pt x="636078" y="604430"/>
                              <a:pt x="542947" y="605466"/>
                              <a:pt x="368300" y="812800"/>
                            </a:cubicBezTo>
                            <a:cubicBezTo>
                              <a:pt x="165011" y="656876"/>
                              <a:pt x="106877" y="459971"/>
                              <a:pt x="0" y="406400"/>
                            </a:cubicBezTo>
                            <a:close/>
                          </a:path>
                          <a:path w="736600" h="812800" stroke="0" extrusionOk="0">
                            <a:moveTo>
                              <a:pt x="0" y="406400"/>
                            </a:moveTo>
                            <a:cubicBezTo>
                              <a:pt x="144182" y="178433"/>
                              <a:pt x="246938" y="137194"/>
                              <a:pt x="368300" y="0"/>
                            </a:cubicBezTo>
                            <a:cubicBezTo>
                              <a:pt x="561694" y="153697"/>
                              <a:pt x="573189" y="241532"/>
                              <a:pt x="736600" y="406400"/>
                            </a:cubicBezTo>
                            <a:cubicBezTo>
                              <a:pt x="581167" y="631098"/>
                              <a:pt x="448702" y="706000"/>
                              <a:pt x="368300" y="812800"/>
                            </a:cubicBezTo>
                            <a:cubicBezTo>
                              <a:pt x="184822" y="683057"/>
                              <a:pt x="134085" y="487586"/>
                              <a:pt x="0" y="406400"/>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5B05AB1F-C5A4-4A26-9391-8D694176922E}"/>
                  </a:ext>
                </a:extLst>
              </p:cNvPr>
              <p:cNvSpPr/>
              <p:nvPr/>
            </p:nvSpPr>
            <p:spPr>
              <a:xfrm>
                <a:off x="4442414" y="3587227"/>
                <a:ext cx="596900" cy="596900"/>
              </a:xfrm>
              <a:custGeom>
                <a:avLst/>
                <a:gdLst>
                  <a:gd name="connsiteX0" fmla="*/ 0 w 596900"/>
                  <a:gd name="connsiteY0" fmla="*/ 0 h 596900"/>
                  <a:gd name="connsiteX1" fmla="*/ 596900 w 596900"/>
                  <a:gd name="connsiteY1" fmla="*/ 0 h 596900"/>
                  <a:gd name="connsiteX2" fmla="*/ 596900 w 596900"/>
                  <a:gd name="connsiteY2" fmla="*/ 596900 h 596900"/>
                  <a:gd name="connsiteX3" fmla="*/ 0 w 596900"/>
                  <a:gd name="connsiteY3" fmla="*/ 596900 h 596900"/>
                  <a:gd name="connsiteX4" fmla="*/ 0 w 59690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96900" fill="none" extrusionOk="0">
                    <a:moveTo>
                      <a:pt x="0" y="0"/>
                    </a:moveTo>
                    <a:cubicBezTo>
                      <a:pt x="183351" y="-70761"/>
                      <a:pt x="472136" y="32725"/>
                      <a:pt x="596900" y="0"/>
                    </a:cubicBezTo>
                    <a:cubicBezTo>
                      <a:pt x="666149" y="164954"/>
                      <a:pt x="567802" y="427286"/>
                      <a:pt x="596900" y="596900"/>
                    </a:cubicBezTo>
                    <a:cubicBezTo>
                      <a:pt x="301121" y="623445"/>
                      <a:pt x="181334" y="535385"/>
                      <a:pt x="0" y="596900"/>
                    </a:cubicBezTo>
                    <a:cubicBezTo>
                      <a:pt x="-36049" y="426006"/>
                      <a:pt x="55127" y="179400"/>
                      <a:pt x="0" y="0"/>
                    </a:cubicBezTo>
                    <a:close/>
                  </a:path>
                  <a:path w="596900" h="596900" stroke="0" extrusionOk="0">
                    <a:moveTo>
                      <a:pt x="0" y="0"/>
                    </a:moveTo>
                    <a:cubicBezTo>
                      <a:pt x="166582" y="-2024"/>
                      <a:pt x="458570" y="66362"/>
                      <a:pt x="596900" y="0"/>
                    </a:cubicBezTo>
                    <a:cubicBezTo>
                      <a:pt x="637628" y="220341"/>
                      <a:pt x="592350" y="359980"/>
                      <a:pt x="596900" y="596900"/>
                    </a:cubicBezTo>
                    <a:cubicBezTo>
                      <a:pt x="320800" y="619132"/>
                      <a:pt x="261405" y="572359"/>
                      <a:pt x="0" y="596900"/>
                    </a:cubicBezTo>
                    <a:cubicBezTo>
                      <a:pt x="-24998" y="329028"/>
                      <a:pt x="70626" y="206377"/>
                      <a:pt x="0" y="0"/>
                    </a:cubicBezTo>
                    <a:close/>
                  </a:path>
                </a:pathLst>
              </a:custGeom>
              <a:ln w="57150">
                <a:extLst>
                  <a:ext uri="{C807C97D-BFC1-408E-A445-0C87EB9F89A2}">
                    <ask:lineSketchStyleProps xmlns:ask="http://schemas.microsoft.com/office/drawing/2018/sketchyshapes" sd="96218065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2</m:t>
                          </m:r>
                        </m:sub>
                      </m:sSub>
                    </m:oMath>
                  </m:oMathPara>
                </a14:m>
                <a:endParaRPr lang="en-US" dirty="0">
                  <a:latin typeface="MV Boli" panose="02000500030200090000" pitchFamily="2" charset="0"/>
                  <a:cs typeface="MV Boli" panose="02000500030200090000" pitchFamily="2" charset="0"/>
                </a:endParaRPr>
              </a:p>
            </p:txBody>
          </p:sp>
        </mc:Choice>
        <mc:Fallback>
          <p:sp>
            <p:nvSpPr>
              <p:cNvPr id="31" name="Rectangle 30">
                <a:extLst>
                  <a:ext uri="{FF2B5EF4-FFF2-40B4-BE49-F238E27FC236}">
                    <a16:creationId xmlns:a16="http://schemas.microsoft.com/office/drawing/2014/main" id="{5B05AB1F-C5A4-4A26-9391-8D694176922E}"/>
                  </a:ext>
                </a:extLst>
              </p:cNvPr>
              <p:cNvSpPr>
                <a:spLocks noRot="1" noChangeAspect="1" noMove="1" noResize="1" noEditPoints="1" noAdjustHandles="1" noChangeArrowheads="1" noChangeShapeType="1" noTextEdit="1"/>
              </p:cNvSpPr>
              <p:nvPr/>
            </p:nvSpPr>
            <p:spPr>
              <a:xfrm>
                <a:off x="4442414" y="3587227"/>
                <a:ext cx="596900" cy="596900"/>
              </a:xfrm>
              <a:prstGeom prst="rect">
                <a:avLst/>
              </a:prstGeom>
              <a:blipFill>
                <a:blip r:embed="rId11"/>
                <a:stretch>
                  <a:fillRect/>
                </a:stretch>
              </a:blipFill>
              <a:ln w="57150">
                <a:extLst>
                  <a:ext uri="{C807C97D-BFC1-408E-A445-0C87EB9F89A2}">
                    <ask:lineSketchStyleProps xmlns:ask="http://schemas.microsoft.com/office/drawing/2018/sketchyshapes" sd="962180651">
                      <a:custGeom>
                        <a:avLst/>
                        <a:gdLst>
                          <a:gd name="connsiteX0" fmla="*/ 0 w 596900"/>
                          <a:gd name="connsiteY0" fmla="*/ 0 h 596900"/>
                          <a:gd name="connsiteX1" fmla="*/ 596900 w 596900"/>
                          <a:gd name="connsiteY1" fmla="*/ 0 h 596900"/>
                          <a:gd name="connsiteX2" fmla="*/ 596900 w 596900"/>
                          <a:gd name="connsiteY2" fmla="*/ 596900 h 596900"/>
                          <a:gd name="connsiteX3" fmla="*/ 0 w 596900"/>
                          <a:gd name="connsiteY3" fmla="*/ 596900 h 596900"/>
                          <a:gd name="connsiteX4" fmla="*/ 0 w 59690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96900" fill="none" extrusionOk="0">
                            <a:moveTo>
                              <a:pt x="0" y="0"/>
                            </a:moveTo>
                            <a:cubicBezTo>
                              <a:pt x="183351" y="-70761"/>
                              <a:pt x="472136" y="32725"/>
                              <a:pt x="596900" y="0"/>
                            </a:cubicBezTo>
                            <a:cubicBezTo>
                              <a:pt x="666149" y="164954"/>
                              <a:pt x="567802" y="427286"/>
                              <a:pt x="596900" y="596900"/>
                            </a:cubicBezTo>
                            <a:cubicBezTo>
                              <a:pt x="301121" y="623445"/>
                              <a:pt x="181334" y="535385"/>
                              <a:pt x="0" y="596900"/>
                            </a:cubicBezTo>
                            <a:cubicBezTo>
                              <a:pt x="-36049" y="426006"/>
                              <a:pt x="55127" y="179400"/>
                              <a:pt x="0" y="0"/>
                            </a:cubicBezTo>
                            <a:close/>
                          </a:path>
                          <a:path w="596900" h="596900" stroke="0" extrusionOk="0">
                            <a:moveTo>
                              <a:pt x="0" y="0"/>
                            </a:moveTo>
                            <a:cubicBezTo>
                              <a:pt x="166582" y="-2024"/>
                              <a:pt x="458570" y="66362"/>
                              <a:pt x="596900" y="0"/>
                            </a:cubicBezTo>
                            <a:cubicBezTo>
                              <a:pt x="637628" y="220341"/>
                              <a:pt x="592350" y="359980"/>
                              <a:pt x="596900" y="596900"/>
                            </a:cubicBezTo>
                            <a:cubicBezTo>
                              <a:pt x="320800" y="619132"/>
                              <a:pt x="261405" y="572359"/>
                              <a:pt x="0" y="596900"/>
                            </a:cubicBezTo>
                            <a:cubicBezTo>
                              <a:pt x="-24998" y="329028"/>
                              <a:pt x="70626" y="206377"/>
                              <a:pt x="0" y="0"/>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Diamond 32">
                <a:extLst>
                  <a:ext uri="{FF2B5EF4-FFF2-40B4-BE49-F238E27FC236}">
                    <a16:creationId xmlns:a16="http://schemas.microsoft.com/office/drawing/2014/main" id="{4BE4D43A-8B00-4613-9974-B419512D1683}"/>
                  </a:ext>
                </a:extLst>
              </p:cNvPr>
              <p:cNvSpPr/>
              <p:nvPr/>
            </p:nvSpPr>
            <p:spPr>
              <a:xfrm>
                <a:off x="6371888" y="4590527"/>
                <a:ext cx="736600" cy="812800"/>
              </a:xfrm>
              <a:custGeom>
                <a:avLst/>
                <a:gdLst>
                  <a:gd name="connsiteX0" fmla="*/ 0 w 736600"/>
                  <a:gd name="connsiteY0" fmla="*/ 406400 h 812800"/>
                  <a:gd name="connsiteX1" fmla="*/ 368300 w 736600"/>
                  <a:gd name="connsiteY1" fmla="*/ 0 h 812800"/>
                  <a:gd name="connsiteX2" fmla="*/ 736600 w 736600"/>
                  <a:gd name="connsiteY2" fmla="*/ 406400 h 812800"/>
                  <a:gd name="connsiteX3" fmla="*/ 368300 w 736600"/>
                  <a:gd name="connsiteY3" fmla="*/ 812800 h 812800"/>
                  <a:gd name="connsiteX4" fmla="*/ 0 w 736600"/>
                  <a:gd name="connsiteY4" fmla="*/ 40640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812800" fill="none" extrusionOk="0">
                    <a:moveTo>
                      <a:pt x="0" y="406400"/>
                    </a:moveTo>
                    <a:cubicBezTo>
                      <a:pt x="136195" y="202507"/>
                      <a:pt x="214284" y="225013"/>
                      <a:pt x="368300" y="0"/>
                    </a:cubicBezTo>
                    <a:cubicBezTo>
                      <a:pt x="509959" y="62474"/>
                      <a:pt x="564142" y="288519"/>
                      <a:pt x="736600" y="406400"/>
                    </a:cubicBezTo>
                    <a:cubicBezTo>
                      <a:pt x="636078" y="604430"/>
                      <a:pt x="542947" y="605466"/>
                      <a:pt x="368300" y="812800"/>
                    </a:cubicBezTo>
                    <a:cubicBezTo>
                      <a:pt x="165011" y="656876"/>
                      <a:pt x="106877" y="459971"/>
                      <a:pt x="0" y="406400"/>
                    </a:cubicBezTo>
                    <a:close/>
                  </a:path>
                  <a:path w="736600" h="812800" stroke="0" extrusionOk="0">
                    <a:moveTo>
                      <a:pt x="0" y="406400"/>
                    </a:moveTo>
                    <a:cubicBezTo>
                      <a:pt x="144182" y="178433"/>
                      <a:pt x="246938" y="137194"/>
                      <a:pt x="368300" y="0"/>
                    </a:cubicBezTo>
                    <a:cubicBezTo>
                      <a:pt x="561694" y="153697"/>
                      <a:pt x="573189" y="241532"/>
                      <a:pt x="736600" y="406400"/>
                    </a:cubicBezTo>
                    <a:cubicBezTo>
                      <a:pt x="581167" y="631098"/>
                      <a:pt x="448702" y="706000"/>
                      <a:pt x="368300" y="812800"/>
                    </a:cubicBezTo>
                    <a:cubicBezTo>
                      <a:pt x="184822" y="683057"/>
                      <a:pt x="134085" y="487586"/>
                      <a:pt x="0" y="406400"/>
                    </a:cubicBezTo>
                    <a:close/>
                  </a:path>
                </a:pathLst>
              </a:custGeom>
              <a:ln w="57150">
                <a:extLst>
                  <a:ext uri="{C807C97D-BFC1-408E-A445-0C87EB9F89A2}">
                    <ask:lineSketchStyleProps xmlns:ask="http://schemas.microsoft.com/office/drawing/2018/sketchyshapes" sd="1027399561">
                      <a:prstGeom prst="diamond">
                        <a:avLst/>
                      </a:prstGeom>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i="1" dirty="0">
                              <a:latin typeface="Cambria Math" panose="02040503050406030204" pitchFamily="18" charset="0"/>
                            </a:rPr>
                            <m:t>𝑇</m:t>
                          </m:r>
                        </m:sub>
                      </m:sSub>
                    </m:oMath>
                  </m:oMathPara>
                </a14:m>
                <a:endParaRPr lang="en-US" dirty="0">
                  <a:latin typeface="MV Boli" panose="02000500030200090000" pitchFamily="2" charset="0"/>
                  <a:cs typeface="MV Boli" panose="02000500030200090000" pitchFamily="2" charset="0"/>
                </a:endParaRPr>
              </a:p>
            </p:txBody>
          </p:sp>
        </mc:Choice>
        <mc:Fallback>
          <p:sp>
            <p:nvSpPr>
              <p:cNvPr id="33" name="Diamond 32">
                <a:extLst>
                  <a:ext uri="{FF2B5EF4-FFF2-40B4-BE49-F238E27FC236}">
                    <a16:creationId xmlns:a16="http://schemas.microsoft.com/office/drawing/2014/main" id="{4BE4D43A-8B00-4613-9974-B419512D1683}"/>
                  </a:ext>
                </a:extLst>
              </p:cNvPr>
              <p:cNvSpPr>
                <a:spLocks noRot="1" noChangeAspect="1" noMove="1" noResize="1" noEditPoints="1" noAdjustHandles="1" noChangeArrowheads="1" noChangeShapeType="1" noTextEdit="1"/>
              </p:cNvSpPr>
              <p:nvPr/>
            </p:nvSpPr>
            <p:spPr>
              <a:xfrm>
                <a:off x="6371888" y="4590527"/>
                <a:ext cx="736600" cy="812800"/>
              </a:xfrm>
              <a:prstGeom prst="diamond">
                <a:avLst/>
              </a:prstGeom>
              <a:blipFill>
                <a:blip r:embed="rId12"/>
                <a:stretch>
                  <a:fillRect/>
                </a:stretch>
              </a:blipFill>
              <a:ln w="57150">
                <a:extLst>
                  <a:ext uri="{C807C97D-BFC1-408E-A445-0C87EB9F89A2}">
                    <ask:lineSketchStyleProps xmlns:ask="http://schemas.microsoft.com/office/drawing/2018/sketchyshapes" sd="1027399561">
                      <a:custGeom>
                        <a:avLst/>
                        <a:gdLst>
                          <a:gd name="connsiteX0" fmla="*/ 0 w 736600"/>
                          <a:gd name="connsiteY0" fmla="*/ 406400 h 812800"/>
                          <a:gd name="connsiteX1" fmla="*/ 368300 w 736600"/>
                          <a:gd name="connsiteY1" fmla="*/ 0 h 812800"/>
                          <a:gd name="connsiteX2" fmla="*/ 736600 w 736600"/>
                          <a:gd name="connsiteY2" fmla="*/ 406400 h 812800"/>
                          <a:gd name="connsiteX3" fmla="*/ 368300 w 736600"/>
                          <a:gd name="connsiteY3" fmla="*/ 812800 h 812800"/>
                          <a:gd name="connsiteX4" fmla="*/ 0 w 736600"/>
                          <a:gd name="connsiteY4" fmla="*/ 406400 h 81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812800" fill="none" extrusionOk="0">
                            <a:moveTo>
                              <a:pt x="0" y="406400"/>
                            </a:moveTo>
                            <a:cubicBezTo>
                              <a:pt x="136195" y="202507"/>
                              <a:pt x="214284" y="225013"/>
                              <a:pt x="368300" y="0"/>
                            </a:cubicBezTo>
                            <a:cubicBezTo>
                              <a:pt x="509959" y="62474"/>
                              <a:pt x="564142" y="288519"/>
                              <a:pt x="736600" y="406400"/>
                            </a:cubicBezTo>
                            <a:cubicBezTo>
                              <a:pt x="636078" y="604430"/>
                              <a:pt x="542947" y="605466"/>
                              <a:pt x="368300" y="812800"/>
                            </a:cubicBezTo>
                            <a:cubicBezTo>
                              <a:pt x="165011" y="656876"/>
                              <a:pt x="106877" y="459971"/>
                              <a:pt x="0" y="406400"/>
                            </a:cubicBezTo>
                            <a:close/>
                          </a:path>
                          <a:path w="736600" h="812800" stroke="0" extrusionOk="0">
                            <a:moveTo>
                              <a:pt x="0" y="406400"/>
                            </a:moveTo>
                            <a:cubicBezTo>
                              <a:pt x="144182" y="178433"/>
                              <a:pt x="246938" y="137194"/>
                              <a:pt x="368300" y="0"/>
                            </a:cubicBezTo>
                            <a:cubicBezTo>
                              <a:pt x="561694" y="153697"/>
                              <a:pt x="573189" y="241532"/>
                              <a:pt x="736600" y="406400"/>
                            </a:cubicBezTo>
                            <a:cubicBezTo>
                              <a:pt x="581167" y="631098"/>
                              <a:pt x="448702" y="706000"/>
                              <a:pt x="368300" y="812800"/>
                            </a:cubicBezTo>
                            <a:cubicBezTo>
                              <a:pt x="184822" y="683057"/>
                              <a:pt x="134085" y="487586"/>
                              <a:pt x="0" y="406400"/>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3445113D-0294-47BB-9A61-EB15AF38D7E6}"/>
                  </a:ext>
                </a:extLst>
              </p:cNvPr>
              <p:cNvSpPr/>
              <p:nvPr/>
            </p:nvSpPr>
            <p:spPr>
              <a:xfrm>
                <a:off x="6441738" y="3587227"/>
                <a:ext cx="596900" cy="596900"/>
              </a:xfrm>
              <a:custGeom>
                <a:avLst/>
                <a:gdLst>
                  <a:gd name="connsiteX0" fmla="*/ 0 w 596900"/>
                  <a:gd name="connsiteY0" fmla="*/ 0 h 596900"/>
                  <a:gd name="connsiteX1" fmla="*/ 596900 w 596900"/>
                  <a:gd name="connsiteY1" fmla="*/ 0 h 596900"/>
                  <a:gd name="connsiteX2" fmla="*/ 596900 w 596900"/>
                  <a:gd name="connsiteY2" fmla="*/ 596900 h 596900"/>
                  <a:gd name="connsiteX3" fmla="*/ 0 w 596900"/>
                  <a:gd name="connsiteY3" fmla="*/ 596900 h 596900"/>
                  <a:gd name="connsiteX4" fmla="*/ 0 w 59690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96900" fill="none" extrusionOk="0">
                    <a:moveTo>
                      <a:pt x="0" y="0"/>
                    </a:moveTo>
                    <a:cubicBezTo>
                      <a:pt x="183351" y="-70761"/>
                      <a:pt x="472136" y="32725"/>
                      <a:pt x="596900" y="0"/>
                    </a:cubicBezTo>
                    <a:cubicBezTo>
                      <a:pt x="666149" y="164954"/>
                      <a:pt x="567802" y="427286"/>
                      <a:pt x="596900" y="596900"/>
                    </a:cubicBezTo>
                    <a:cubicBezTo>
                      <a:pt x="301121" y="623445"/>
                      <a:pt x="181334" y="535385"/>
                      <a:pt x="0" y="596900"/>
                    </a:cubicBezTo>
                    <a:cubicBezTo>
                      <a:pt x="-36049" y="426006"/>
                      <a:pt x="55127" y="179400"/>
                      <a:pt x="0" y="0"/>
                    </a:cubicBezTo>
                    <a:close/>
                  </a:path>
                  <a:path w="596900" h="596900" stroke="0" extrusionOk="0">
                    <a:moveTo>
                      <a:pt x="0" y="0"/>
                    </a:moveTo>
                    <a:cubicBezTo>
                      <a:pt x="166582" y="-2024"/>
                      <a:pt x="458570" y="66362"/>
                      <a:pt x="596900" y="0"/>
                    </a:cubicBezTo>
                    <a:cubicBezTo>
                      <a:pt x="637628" y="220341"/>
                      <a:pt x="592350" y="359980"/>
                      <a:pt x="596900" y="596900"/>
                    </a:cubicBezTo>
                    <a:cubicBezTo>
                      <a:pt x="320800" y="619132"/>
                      <a:pt x="261405" y="572359"/>
                      <a:pt x="0" y="596900"/>
                    </a:cubicBezTo>
                    <a:cubicBezTo>
                      <a:pt x="-24998" y="329028"/>
                      <a:pt x="70626" y="206377"/>
                      <a:pt x="0" y="0"/>
                    </a:cubicBezTo>
                    <a:close/>
                  </a:path>
                </a:pathLst>
              </a:custGeom>
              <a:ln w="57150">
                <a:extLst>
                  <a:ext uri="{C807C97D-BFC1-408E-A445-0C87EB9F89A2}">
                    <ask:lineSketchStyleProps xmlns:ask="http://schemas.microsoft.com/office/drawing/2018/sketchyshapes" sd="962180651">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𝑇</m:t>
                          </m:r>
                        </m:sub>
                      </m:sSub>
                    </m:oMath>
                  </m:oMathPara>
                </a14:m>
                <a:endParaRPr lang="en-US" dirty="0">
                  <a:latin typeface="MV Boli" panose="02000500030200090000" pitchFamily="2" charset="0"/>
                  <a:cs typeface="MV Boli" panose="02000500030200090000" pitchFamily="2" charset="0"/>
                </a:endParaRPr>
              </a:p>
            </p:txBody>
          </p:sp>
        </mc:Choice>
        <mc:Fallback>
          <p:sp>
            <p:nvSpPr>
              <p:cNvPr id="35" name="Rectangle 34">
                <a:extLst>
                  <a:ext uri="{FF2B5EF4-FFF2-40B4-BE49-F238E27FC236}">
                    <a16:creationId xmlns:a16="http://schemas.microsoft.com/office/drawing/2014/main" id="{3445113D-0294-47BB-9A61-EB15AF38D7E6}"/>
                  </a:ext>
                </a:extLst>
              </p:cNvPr>
              <p:cNvSpPr>
                <a:spLocks noRot="1" noChangeAspect="1" noMove="1" noResize="1" noEditPoints="1" noAdjustHandles="1" noChangeArrowheads="1" noChangeShapeType="1" noTextEdit="1"/>
              </p:cNvSpPr>
              <p:nvPr/>
            </p:nvSpPr>
            <p:spPr>
              <a:xfrm>
                <a:off x="6441738" y="3587227"/>
                <a:ext cx="596900" cy="596900"/>
              </a:xfrm>
              <a:prstGeom prst="rect">
                <a:avLst/>
              </a:prstGeom>
              <a:blipFill>
                <a:blip r:embed="rId13"/>
                <a:stretch>
                  <a:fillRect/>
                </a:stretch>
              </a:blipFill>
              <a:ln w="57150">
                <a:extLst>
                  <a:ext uri="{C807C97D-BFC1-408E-A445-0C87EB9F89A2}">
                    <ask:lineSketchStyleProps xmlns:ask="http://schemas.microsoft.com/office/drawing/2018/sketchyshapes" sd="962180651">
                      <a:custGeom>
                        <a:avLst/>
                        <a:gdLst>
                          <a:gd name="connsiteX0" fmla="*/ 0 w 596900"/>
                          <a:gd name="connsiteY0" fmla="*/ 0 h 596900"/>
                          <a:gd name="connsiteX1" fmla="*/ 596900 w 596900"/>
                          <a:gd name="connsiteY1" fmla="*/ 0 h 596900"/>
                          <a:gd name="connsiteX2" fmla="*/ 596900 w 596900"/>
                          <a:gd name="connsiteY2" fmla="*/ 596900 h 596900"/>
                          <a:gd name="connsiteX3" fmla="*/ 0 w 596900"/>
                          <a:gd name="connsiteY3" fmla="*/ 596900 h 596900"/>
                          <a:gd name="connsiteX4" fmla="*/ 0 w 596900"/>
                          <a:gd name="connsiteY4" fmla="*/ 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596900" fill="none" extrusionOk="0">
                            <a:moveTo>
                              <a:pt x="0" y="0"/>
                            </a:moveTo>
                            <a:cubicBezTo>
                              <a:pt x="183351" y="-70761"/>
                              <a:pt x="472136" y="32725"/>
                              <a:pt x="596900" y="0"/>
                            </a:cubicBezTo>
                            <a:cubicBezTo>
                              <a:pt x="666149" y="164954"/>
                              <a:pt x="567802" y="427286"/>
                              <a:pt x="596900" y="596900"/>
                            </a:cubicBezTo>
                            <a:cubicBezTo>
                              <a:pt x="301121" y="623445"/>
                              <a:pt x="181334" y="535385"/>
                              <a:pt x="0" y="596900"/>
                            </a:cubicBezTo>
                            <a:cubicBezTo>
                              <a:pt x="-36049" y="426006"/>
                              <a:pt x="55127" y="179400"/>
                              <a:pt x="0" y="0"/>
                            </a:cubicBezTo>
                            <a:close/>
                          </a:path>
                          <a:path w="596900" h="596900" stroke="0" extrusionOk="0">
                            <a:moveTo>
                              <a:pt x="0" y="0"/>
                            </a:moveTo>
                            <a:cubicBezTo>
                              <a:pt x="166582" y="-2024"/>
                              <a:pt x="458570" y="66362"/>
                              <a:pt x="596900" y="0"/>
                            </a:cubicBezTo>
                            <a:cubicBezTo>
                              <a:pt x="637628" y="220341"/>
                              <a:pt x="592350" y="359980"/>
                              <a:pt x="596900" y="596900"/>
                            </a:cubicBezTo>
                            <a:cubicBezTo>
                              <a:pt x="320800" y="619132"/>
                              <a:pt x="261405" y="572359"/>
                              <a:pt x="0" y="596900"/>
                            </a:cubicBezTo>
                            <a:cubicBezTo>
                              <a:pt x="-24998" y="329028"/>
                              <a:pt x="70626" y="206377"/>
                              <a:pt x="0" y="0"/>
                            </a:cubicBezTo>
                            <a:close/>
                          </a:path>
                        </a:pathLst>
                      </a:custGeom>
                      <ask:type>
                        <ask:lineSketchScribble/>
                      </ask:type>
                    </ask:lineSketchStyleProps>
                  </a:ext>
                </a:extLst>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9ACE7453-F626-4DF9-8142-432FEF3D6F63}"/>
              </a:ext>
            </a:extLst>
          </p:cNvPr>
          <p:cNvSpPr/>
          <p:nvPr/>
        </p:nvSpPr>
        <p:spPr>
          <a:xfrm>
            <a:off x="2519570" y="3501318"/>
            <a:ext cx="4701208" cy="793193"/>
          </a:xfrm>
          <a:custGeom>
            <a:avLst/>
            <a:gdLst>
              <a:gd name="connsiteX0" fmla="*/ 0 w 4701208"/>
              <a:gd name="connsiteY0" fmla="*/ 0 h 793193"/>
              <a:gd name="connsiteX1" fmla="*/ 587651 w 4701208"/>
              <a:gd name="connsiteY1" fmla="*/ 0 h 793193"/>
              <a:gd name="connsiteX2" fmla="*/ 1128290 w 4701208"/>
              <a:gd name="connsiteY2" fmla="*/ 0 h 793193"/>
              <a:gd name="connsiteX3" fmla="*/ 1762953 w 4701208"/>
              <a:gd name="connsiteY3" fmla="*/ 0 h 793193"/>
              <a:gd name="connsiteX4" fmla="*/ 2256580 w 4701208"/>
              <a:gd name="connsiteY4" fmla="*/ 0 h 793193"/>
              <a:gd name="connsiteX5" fmla="*/ 2703195 w 4701208"/>
              <a:gd name="connsiteY5" fmla="*/ 0 h 793193"/>
              <a:gd name="connsiteX6" fmla="*/ 3196821 w 4701208"/>
              <a:gd name="connsiteY6" fmla="*/ 0 h 793193"/>
              <a:gd name="connsiteX7" fmla="*/ 3643436 w 4701208"/>
              <a:gd name="connsiteY7" fmla="*/ 0 h 793193"/>
              <a:gd name="connsiteX8" fmla="*/ 4137063 w 4701208"/>
              <a:gd name="connsiteY8" fmla="*/ 0 h 793193"/>
              <a:gd name="connsiteX9" fmla="*/ 4701208 w 4701208"/>
              <a:gd name="connsiteY9" fmla="*/ 0 h 793193"/>
              <a:gd name="connsiteX10" fmla="*/ 4701208 w 4701208"/>
              <a:gd name="connsiteY10" fmla="*/ 372801 h 793193"/>
              <a:gd name="connsiteX11" fmla="*/ 4701208 w 4701208"/>
              <a:gd name="connsiteY11" fmla="*/ 793193 h 793193"/>
              <a:gd name="connsiteX12" fmla="*/ 4113557 w 4701208"/>
              <a:gd name="connsiteY12" fmla="*/ 793193 h 793193"/>
              <a:gd name="connsiteX13" fmla="*/ 3572918 w 4701208"/>
              <a:gd name="connsiteY13" fmla="*/ 793193 h 793193"/>
              <a:gd name="connsiteX14" fmla="*/ 3032279 w 4701208"/>
              <a:gd name="connsiteY14" fmla="*/ 793193 h 793193"/>
              <a:gd name="connsiteX15" fmla="*/ 2585664 w 4701208"/>
              <a:gd name="connsiteY15" fmla="*/ 793193 h 793193"/>
              <a:gd name="connsiteX16" fmla="*/ 1998013 w 4701208"/>
              <a:gd name="connsiteY16" fmla="*/ 793193 h 793193"/>
              <a:gd name="connsiteX17" fmla="*/ 1316338 w 4701208"/>
              <a:gd name="connsiteY17" fmla="*/ 793193 h 793193"/>
              <a:gd name="connsiteX18" fmla="*/ 822711 w 4701208"/>
              <a:gd name="connsiteY18" fmla="*/ 793193 h 793193"/>
              <a:gd name="connsiteX19" fmla="*/ 0 w 4701208"/>
              <a:gd name="connsiteY19" fmla="*/ 793193 h 793193"/>
              <a:gd name="connsiteX20" fmla="*/ 0 w 4701208"/>
              <a:gd name="connsiteY20" fmla="*/ 420392 h 793193"/>
              <a:gd name="connsiteX21" fmla="*/ 0 w 4701208"/>
              <a:gd name="connsiteY21" fmla="*/ 0 h 7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1208" h="793193" extrusionOk="0">
                <a:moveTo>
                  <a:pt x="0" y="0"/>
                </a:moveTo>
                <a:cubicBezTo>
                  <a:pt x="248225" y="-53951"/>
                  <a:pt x="401551" y="27388"/>
                  <a:pt x="587651" y="0"/>
                </a:cubicBezTo>
                <a:cubicBezTo>
                  <a:pt x="773751" y="-27388"/>
                  <a:pt x="1015013" y="7739"/>
                  <a:pt x="1128290" y="0"/>
                </a:cubicBezTo>
                <a:cubicBezTo>
                  <a:pt x="1241567" y="-7739"/>
                  <a:pt x="1492723" y="53714"/>
                  <a:pt x="1762953" y="0"/>
                </a:cubicBezTo>
                <a:cubicBezTo>
                  <a:pt x="2033183" y="-53714"/>
                  <a:pt x="2033828" y="22371"/>
                  <a:pt x="2256580" y="0"/>
                </a:cubicBezTo>
                <a:cubicBezTo>
                  <a:pt x="2479332" y="-22371"/>
                  <a:pt x="2568790" y="51036"/>
                  <a:pt x="2703195" y="0"/>
                </a:cubicBezTo>
                <a:cubicBezTo>
                  <a:pt x="2837601" y="-51036"/>
                  <a:pt x="2997703" y="34305"/>
                  <a:pt x="3196821" y="0"/>
                </a:cubicBezTo>
                <a:cubicBezTo>
                  <a:pt x="3395939" y="-34305"/>
                  <a:pt x="3528193" y="16833"/>
                  <a:pt x="3643436" y="0"/>
                </a:cubicBezTo>
                <a:cubicBezTo>
                  <a:pt x="3758680" y="-16833"/>
                  <a:pt x="3894061" y="52300"/>
                  <a:pt x="4137063" y="0"/>
                </a:cubicBezTo>
                <a:cubicBezTo>
                  <a:pt x="4380065" y="-52300"/>
                  <a:pt x="4567982" y="11800"/>
                  <a:pt x="4701208" y="0"/>
                </a:cubicBezTo>
                <a:cubicBezTo>
                  <a:pt x="4712026" y="87873"/>
                  <a:pt x="4696427" y="232650"/>
                  <a:pt x="4701208" y="372801"/>
                </a:cubicBezTo>
                <a:cubicBezTo>
                  <a:pt x="4705989" y="512952"/>
                  <a:pt x="4665936" y="689457"/>
                  <a:pt x="4701208" y="793193"/>
                </a:cubicBezTo>
                <a:cubicBezTo>
                  <a:pt x="4466723" y="834399"/>
                  <a:pt x="4284475" y="756795"/>
                  <a:pt x="4113557" y="793193"/>
                </a:cubicBezTo>
                <a:cubicBezTo>
                  <a:pt x="3942639" y="829591"/>
                  <a:pt x="3730801" y="757885"/>
                  <a:pt x="3572918" y="793193"/>
                </a:cubicBezTo>
                <a:cubicBezTo>
                  <a:pt x="3415035" y="828501"/>
                  <a:pt x="3234897" y="738825"/>
                  <a:pt x="3032279" y="793193"/>
                </a:cubicBezTo>
                <a:cubicBezTo>
                  <a:pt x="2829661" y="847561"/>
                  <a:pt x="2701624" y="770414"/>
                  <a:pt x="2585664" y="793193"/>
                </a:cubicBezTo>
                <a:cubicBezTo>
                  <a:pt x="2469704" y="815972"/>
                  <a:pt x="2274237" y="782124"/>
                  <a:pt x="1998013" y="793193"/>
                </a:cubicBezTo>
                <a:cubicBezTo>
                  <a:pt x="1721789" y="804262"/>
                  <a:pt x="1546219" y="734209"/>
                  <a:pt x="1316338" y="793193"/>
                </a:cubicBezTo>
                <a:cubicBezTo>
                  <a:pt x="1086457" y="852177"/>
                  <a:pt x="1002351" y="778832"/>
                  <a:pt x="822711" y="793193"/>
                </a:cubicBezTo>
                <a:cubicBezTo>
                  <a:pt x="643071" y="807554"/>
                  <a:pt x="201106" y="704837"/>
                  <a:pt x="0" y="793193"/>
                </a:cubicBezTo>
                <a:cubicBezTo>
                  <a:pt x="-36916" y="668198"/>
                  <a:pt x="40991" y="530258"/>
                  <a:pt x="0" y="420392"/>
                </a:cubicBezTo>
                <a:cubicBezTo>
                  <a:pt x="-40991" y="310526"/>
                  <a:pt x="16349" y="90384"/>
                  <a:pt x="0" y="0"/>
                </a:cubicBezTo>
                <a:close/>
              </a:path>
            </a:pathLst>
          </a:custGeom>
          <a:noFill/>
          <a:ln w="12700">
            <a:solidFill>
              <a:schemeClr val="accent5">
                <a:lumMod val="60000"/>
                <a:lumOff val="40000"/>
              </a:schemeClr>
            </a:solidFill>
            <a:prstDash val="dashDot"/>
            <a:extLst>
              <a:ext uri="{C807C97D-BFC1-408E-A445-0C87EB9F89A2}">
                <ask:lineSketchStyleProps xmlns:ask="http://schemas.microsoft.com/office/drawing/2018/sketchyshapes" sd="284389657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V Boli" panose="02000500030200090000" pitchFamily="2" charset="0"/>
              <a:cs typeface="MV Boli" panose="02000500030200090000" pitchFamily="2" charset="0"/>
            </a:endParaRPr>
          </a:p>
        </p:txBody>
      </p:sp>
      <p:sp>
        <p:nvSpPr>
          <p:cNvPr id="39" name="TextBox 38">
            <a:extLst>
              <a:ext uri="{FF2B5EF4-FFF2-40B4-BE49-F238E27FC236}">
                <a16:creationId xmlns:a16="http://schemas.microsoft.com/office/drawing/2014/main" id="{D0303DCB-A152-49F8-AC25-28C300D1E95F}"/>
              </a:ext>
            </a:extLst>
          </p:cNvPr>
          <p:cNvSpPr txBox="1"/>
          <p:nvPr/>
        </p:nvSpPr>
        <p:spPr>
          <a:xfrm>
            <a:off x="3363454" y="6163294"/>
            <a:ext cx="5777544" cy="369332"/>
          </a:xfrm>
          <a:prstGeom prst="rect">
            <a:avLst/>
          </a:prstGeom>
          <a:noFill/>
        </p:spPr>
        <p:txBody>
          <a:bodyPr wrap="none" rtlCol="0">
            <a:spAutoFit/>
          </a:bodyPr>
          <a:lstStyle/>
          <a:p>
            <a:r>
              <a:rPr lang="en-US" b="1" dirty="0">
                <a:solidFill>
                  <a:schemeClr val="tx1">
                    <a:lumMod val="65000"/>
                    <a:lumOff val="35000"/>
                  </a:schemeClr>
                </a:solidFill>
                <a:latin typeface="MV Boli" panose="02000500030200090000" pitchFamily="2" charset="0"/>
                <a:cs typeface="MV Boli" panose="02000500030200090000" pitchFamily="2" charset="0"/>
              </a:rPr>
              <a:t>X = CircularCompactSARTSATrajectory(;capacity=T)</a:t>
            </a:r>
          </a:p>
        </p:txBody>
      </p:sp>
      <mc:AlternateContent xmlns:mc="http://schemas.openxmlformats.org/markup-compatibility/2006">
        <mc:Choice xmlns:a14="http://schemas.microsoft.com/office/drawing/2010/main" Requires="a14">
          <p:sp>
            <p:nvSpPr>
              <p:cNvPr id="41" name="Parallelogram 40">
                <a:extLst>
                  <a:ext uri="{FF2B5EF4-FFF2-40B4-BE49-F238E27FC236}">
                    <a16:creationId xmlns:a16="http://schemas.microsoft.com/office/drawing/2014/main" id="{ADF44949-92F7-41D2-B105-DB7D9B31DF15}"/>
                  </a:ext>
                </a:extLst>
              </p:cNvPr>
              <p:cNvSpPr/>
              <p:nvPr/>
            </p:nvSpPr>
            <p:spPr>
              <a:xfrm>
                <a:off x="7736873" y="1023666"/>
                <a:ext cx="1193800" cy="812800"/>
              </a:xfrm>
              <a:custGeom>
                <a:avLst/>
                <a:gdLst>
                  <a:gd name="connsiteX0" fmla="*/ 0 w 1193800"/>
                  <a:gd name="connsiteY0" fmla="*/ 812800 h 812800"/>
                  <a:gd name="connsiteX1" fmla="*/ 99568 w 1193800"/>
                  <a:gd name="connsiteY1" fmla="*/ 414528 h 812800"/>
                  <a:gd name="connsiteX2" fmla="*/ 203200 w 1193800"/>
                  <a:gd name="connsiteY2" fmla="*/ 0 h 812800"/>
                  <a:gd name="connsiteX3" fmla="*/ 668782 w 1193800"/>
                  <a:gd name="connsiteY3" fmla="*/ 0 h 812800"/>
                  <a:gd name="connsiteX4" fmla="*/ 1193800 w 1193800"/>
                  <a:gd name="connsiteY4" fmla="*/ 0 h 812800"/>
                  <a:gd name="connsiteX5" fmla="*/ 1088136 w 1193800"/>
                  <a:gd name="connsiteY5" fmla="*/ 422656 h 812800"/>
                  <a:gd name="connsiteX6" fmla="*/ 990600 w 1193800"/>
                  <a:gd name="connsiteY6" fmla="*/ 812800 h 812800"/>
                  <a:gd name="connsiteX7" fmla="*/ 475488 w 1193800"/>
                  <a:gd name="connsiteY7" fmla="*/ 812800 h 812800"/>
                  <a:gd name="connsiteX8" fmla="*/ 0 w 1193800"/>
                  <a:gd name="connsiteY8" fmla="*/ 81280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800" h="812800" fill="none" extrusionOk="0">
                    <a:moveTo>
                      <a:pt x="0" y="812800"/>
                    </a:moveTo>
                    <a:cubicBezTo>
                      <a:pt x="-12834" y="663151"/>
                      <a:pt x="89716" y="568300"/>
                      <a:pt x="99568" y="414528"/>
                    </a:cubicBezTo>
                    <a:cubicBezTo>
                      <a:pt x="109420" y="260756"/>
                      <a:pt x="219409" y="105317"/>
                      <a:pt x="203200" y="0"/>
                    </a:cubicBezTo>
                    <a:cubicBezTo>
                      <a:pt x="297874" y="-1465"/>
                      <a:pt x="473380" y="31704"/>
                      <a:pt x="668782" y="0"/>
                    </a:cubicBezTo>
                    <a:cubicBezTo>
                      <a:pt x="864184" y="-31704"/>
                      <a:pt x="933698" y="44589"/>
                      <a:pt x="1193800" y="0"/>
                    </a:cubicBezTo>
                    <a:cubicBezTo>
                      <a:pt x="1187016" y="159218"/>
                      <a:pt x="1125123" y="228155"/>
                      <a:pt x="1088136" y="422656"/>
                    </a:cubicBezTo>
                    <a:cubicBezTo>
                      <a:pt x="1051149" y="617157"/>
                      <a:pt x="985961" y="716178"/>
                      <a:pt x="990600" y="812800"/>
                    </a:cubicBezTo>
                    <a:cubicBezTo>
                      <a:pt x="849995" y="858953"/>
                      <a:pt x="721765" y="766232"/>
                      <a:pt x="475488" y="812800"/>
                    </a:cubicBezTo>
                    <a:cubicBezTo>
                      <a:pt x="229211" y="859368"/>
                      <a:pt x="236952" y="806632"/>
                      <a:pt x="0" y="812800"/>
                    </a:cubicBezTo>
                    <a:close/>
                  </a:path>
                  <a:path w="1193800" h="812800" stroke="0" extrusionOk="0">
                    <a:moveTo>
                      <a:pt x="0" y="812800"/>
                    </a:moveTo>
                    <a:cubicBezTo>
                      <a:pt x="-5368" y="688239"/>
                      <a:pt x="99828" y="606629"/>
                      <a:pt x="105664" y="390144"/>
                    </a:cubicBezTo>
                    <a:cubicBezTo>
                      <a:pt x="111500" y="173659"/>
                      <a:pt x="200041" y="194571"/>
                      <a:pt x="203200" y="0"/>
                    </a:cubicBezTo>
                    <a:cubicBezTo>
                      <a:pt x="427005" y="-9701"/>
                      <a:pt x="446960" y="8233"/>
                      <a:pt x="688594" y="0"/>
                    </a:cubicBezTo>
                    <a:cubicBezTo>
                      <a:pt x="930228" y="-8233"/>
                      <a:pt x="977149" y="50119"/>
                      <a:pt x="1193800" y="0"/>
                    </a:cubicBezTo>
                    <a:cubicBezTo>
                      <a:pt x="1210333" y="92289"/>
                      <a:pt x="1086458" y="281615"/>
                      <a:pt x="1090168" y="414528"/>
                    </a:cubicBezTo>
                    <a:cubicBezTo>
                      <a:pt x="1093878" y="547441"/>
                      <a:pt x="988379" y="620538"/>
                      <a:pt x="990600" y="812800"/>
                    </a:cubicBezTo>
                    <a:cubicBezTo>
                      <a:pt x="835473" y="816232"/>
                      <a:pt x="693424" y="757098"/>
                      <a:pt x="515112" y="812800"/>
                    </a:cubicBezTo>
                    <a:cubicBezTo>
                      <a:pt x="336800" y="868502"/>
                      <a:pt x="214010" y="774705"/>
                      <a:pt x="0" y="812800"/>
                    </a:cubicBezTo>
                    <a:close/>
                  </a:path>
                </a:pathLst>
              </a:custGeom>
              <a:ln w="57150">
                <a:extLst>
                  <a:ext uri="{C807C97D-BFC1-408E-A445-0C87EB9F89A2}">
                    <ask:lineSketchStyleProps xmlns:ask="http://schemas.microsoft.com/office/drawing/2018/sketchyshapes" sd="3190340912">
                      <a:prstGeom prst="parallelogram">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i="1" dirty="0">
                              <a:latin typeface="Cambria Math" panose="02040503050406030204" pitchFamily="18" charset="0"/>
                            </a:rPr>
                            <m:t>𝑇</m:t>
                          </m:r>
                          <m:r>
                            <a:rPr lang="en-US" i="1" dirty="0">
                              <a:latin typeface="Cambria Math" panose="02040503050406030204" pitchFamily="18" charset="0"/>
                            </a:rPr>
                            <m:t>+1</m:t>
                          </m:r>
                        </m:sub>
                      </m:sSub>
                    </m:oMath>
                  </m:oMathPara>
                </a14:m>
                <a:endParaRPr lang="en-US" dirty="0">
                  <a:latin typeface="MV Boli" panose="02000500030200090000" pitchFamily="2" charset="0"/>
                  <a:cs typeface="MV Boli" panose="02000500030200090000" pitchFamily="2" charset="0"/>
                </a:endParaRPr>
              </a:p>
            </p:txBody>
          </p:sp>
        </mc:Choice>
        <mc:Fallback>
          <p:sp>
            <p:nvSpPr>
              <p:cNvPr id="41" name="Parallelogram 40">
                <a:extLst>
                  <a:ext uri="{FF2B5EF4-FFF2-40B4-BE49-F238E27FC236}">
                    <a16:creationId xmlns:a16="http://schemas.microsoft.com/office/drawing/2014/main" id="{ADF44949-92F7-41D2-B105-DB7D9B31DF15}"/>
                  </a:ext>
                </a:extLst>
              </p:cNvPr>
              <p:cNvSpPr>
                <a:spLocks noRot="1" noChangeAspect="1" noMove="1" noResize="1" noEditPoints="1" noAdjustHandles="1" noChangeArrowheads="1" noChangeShapeType="1" noTextEdit="1"/>
              </p:cNvSpPr>
              <p:nvPr/>
            </p:nvSpPr>
            <p:spPr>
              <a:xfrm>
                <a:off x="7736873" y="1023666"/>
                <a:ext cx="1193800" cy="812800"/>
              </a:xfrm>
              <a:prstGeom prst="parallelogram">
                <a:avLst/>
              </a:prstGeom>
              <a:blipFill>
                <a:blip r:embed="rId14"/>
                <a:stretch>
                  <a:fillRect/>
                </a:stretch>
              </a:blipFill>
              <a:ln w="57150">
                <a:extLst>
                  <a:ext uri="{C807C97D-BFC1-408E-A445-0C87EB9F89A2}">
                    <ask:lineSketchStyleProps xmlns:ask="http://schemas.microsoft.com/office/drawing/2018/sketchyshapes" sd="3190340912">
                      <a:custGeom>
                        <a:avLst/>
                        <a:gdLst>
                          <a:gd name="connsiteX0" fmla="*/ 0 w 1193800"/>
                          <a:gd name="connsiteY0" fmla="*/ 812800 h 812800"/>
                          <a:gd name="connsiteX1" fmla="*/ 99568 w 1193800"/>
                          <a:gd name="connsiteY1" fmla="*/ 414528 h 812800"/>
                          <a:gd name="connsiteX2" fmla="*/ 203200 w 1193800"/>
                          <a:gd name="connsiteY2" fmla="*/ 0 h 812800"/>
                          <a:gd name="connsiteX3" fmla="*/ 668782 w 1193800"/>
                          <a:gd name="connsiteY3" fmla="*/ 0 h 812800"/>
                          <a:gd name="connsiteX4" fmla="*/ 1193800 w 1193800"/>
                          <a:gd name="connsiteY4" fmla="*/ 0 h 812800"/>
                          <a:gd name="connsiteX5" fmla="*/ 1088136 w 1193800"/>
                          <a:gd name="connsiteY5" fmla="*/ 422656 h 812800"/>
                          <a:gd name="connsiteX6" fmla="*/ 990600 w 1193800"/>
                          <a:gd name="connsiteY6" fmla="*/ 812800 h 812800"/>
                          <a:gd name="connsiteX7" fmla="*/ 475488 w 1193800"/>
                          <a:gd name="connsiteY7" fmla="*/ 812800 h 812800"/>
                          <a:gd name="connsiteX8" fmla="*/ 0 w 1193800"/>
                          <a:gd name="connsiteY8" fmla="*/ 81280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800" h="812800" fill="none" extrusionOk="0">
                            <a:moveTo>
                              <a:pt x="0" y="812800"/>
                            </a:moveTo>
                            <a:cubicBezTo>
                              <a:pt x="-12834" y="663151"/>
                              <a:pt x="89716" y="568300"/>
                              <a:pt x="99568" y="414528"/>
                            </a:cubicBezTo>
                            <a:cubicBezTo>
                              <a:pt x="109420" y="260756"/>
                              <a:pt x="219409" y="105317"/>
                              <a:pt x="203200" y="0"/>
                            </a:cubicBezTo>
                            <a:cubicBezTo>
                              <a:pt x="297874" y="-1465"/>
                              <a:pt x="473380" y="31704"/>
                              <a:pt x="668782" y="0"/>
                            </a:cubicBezTo>
                            <a:cubicBezTo>
                              <a:pt x="864184" y="-31704"/>
                              <a:pt x="933698" y="44589"/>
                              <a:pt x="1193800" y="0"/>
                            </a:cubicBezTo>
                            <a:cubicBezTo>
                              <a:pt x="1187016" y="159218"/>
                              <a:pt x="1125123" y="228155"/>
                              <a:pt x="1088136" y="422656"/>
                            </a:cubicBezTo>
                            <a:cubicBezTo>
                              <a:pt x="1051149" y="617157"/>
                              <a:pt x="985961" y="716178"/>
                              <a:pt x="990600" y="812800"/>
                            </a:cubicBezTo>
                            <a:cubicBezTo>
                              <a:pt x="849995" y="858953"/>
                              <a:pt x="721765" y="766232"/>
                              <a:pt x="475488" y="812800"/>
                            </a:cubicBezTo>
                            <a:cubicBezTo>
                              <a:pt x="229211" y="859368"/>
                              <a:pt x="236952" y="806632"/>
                              <a:pt x="0" y="812800"/>
                            </a:cubicBezTo>
                            <a:close/>
                          </a:path>
                          <a:path w="1193800" h="812800" stroke="0" extrusionOk="0">
                            <a:moveTo>
                              <a:pt x="0" y="812800"/>
                            </a:moveTo>
                            <a:cubicBezTo>
                              <a:pt x="-5368" y="688239"/>
                              <a:pt x="99828" y="606629"/>
                              <a:pt x="105664" y="390144"/>
                            </a:cubicBezTo>
                            <a:cubicBezTo>
                              <a:pt x="111500" y="173659"/>
                              <a:pt x="200041" y="194571"/>
                              <a:pt x="203200" y="0"/>
                            </a:cubicBezTo>
                            <a:cubicBezTo>
                              <a:pt x="427005" y="-9701"/>
                              <a:pt x="446960" y="8233"/>
                              <a:pt x="688594" y="0"/>
                            </a:cubicBezTo>
                            <a:cubicBezTo>
                              <a:pt x="930228" y="-8233"/>
                              <a:pt x="977149" y="50119"/>
                              <a:pt x="1193800" y="0"/>
                            </a:cubicBezTo>
                            <a:cubicBezTo>
                              <a:pt x="1210333" y="92289"/>
                              <a:pt x="1086458" y="281615"/>
                              <a:pt x="1090168" y="414528"/>
                            </a:cubicBezTo>
                            <a:cubicBezTo>
                              <a:pt x="1093878" y="547441"/>
                              <a:pt x="988379" y="620538"/>
                              <a:pt x="990600" y="812800"/>
                            </a:cubicBezTo>
                            <a:cubicBezTo>
                              <a:pt x="835473" y="816232"/>
                              <a:pt x="693424" y="757098"/>
                              <a:pt x="515112" y="812800"/>
                            </a:cubicBezTo>
                            <a:cubicBezTo>
                              <a:pt x="336800" y="868502"/>
                              <a:pt x="214010" y="774705"/>
                              <a:pt x="0" y="812800"/>
                            </a:cubicBezTo>
                            <a:close/>
                          </a:path>
                        </a:pathLst>
                      </a:custGeom>
                      <ask:type>
                        <ask:lineSketchScribble/>
                      </ask:type>
                    </ask:lineSketchStyleProps>
                  </a:ext>
                </a:extLst>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Oval 42">
                <a:extLst>
                  <a:ext uri="{FF2B5EF4-FFF2-40B4-BE49-F238E27FC236}">
                    <a16:creationId xmlns:a16="http://schemas.microsoft.com/office/drawing/2014/main" id="{18266D1F-E72E-4A2B-92F4-CA0971B1DE30}"/>
                  </a:ext>
                </a:extLst>
              </p:cNvPr>
              <p:cNvSpPr/>
              <p:nvPr/>
            </p:nvSpPr>
            <p:spPr>
              <a:xfrm>
                <a:off x="8035324" y="2378457"/>
                <a:ext cx="669738" cy="579201"/>
              </a:xfrm>
              <a:custGeom>
                <a:avLst/>
                <a:gdLst>
                  <a:gd name="connsiteX0" fmla="*/ 0 w 669738"/>
                  <a:gd name="connsiteY0" fmla="*/ 289601 h 579201"/>
                  <a:gd name="connsiteX1" fmla="*/ 334869 w 669738"/>
                  <a:gd name="connsiteY1" fmla="*/ 0 h 579201"/>
                  <a:gd name="connsiteX2" fmla="*/ 669738 w 669738"/>
                  <a:gd name="connsiteY2" fmla="*/ 289601 h 579201"/>
                  <a:gd name="connsiteX3" fmla="*/ 334869 w 669738"/>
                  <a:gd name="connsiteY3" fmla="*/ 579202 h 579201"/>
                  <a:gd name="connsiteX4" fmla="*/ 0 w 669738"/>
                  <a:gd name="connsiteY4" fmla="*/ 289601 h 579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738" h="579201" fill="none" extrusionOk="0">
                    <a:moveTo>
                      <a:pt x="0" y="289601"/>
                    </a:moveTo>
                    <a:cubicBezTo>
                      <a:pt x="-4425" y="143080"/>
                      <a:pt x="148924" y="33252"/>
                      <a:pt x="334869" y="0"/>
                    </a:cubicBezTo>
                    <a:cubicBezTo>
                      <a:pt x="516936" y="5228"/>
                      <a:pt x="698438" y="99048"/>
                      <a:pt x="669738" y="289601"/>
                    </a:cubicBezTo>
                    <a:cubicBezTo>
                      <a:pt x="661096" y="436462"/>
                      <a:pt x="497658" y="574035"/>
                      <a:pt x="334869" y="579202"/>
                    </a:cubicBezTo>
                    <a:cubicBezTo>
                      <a:pt x="135745" y="554161"/>
                      <a:pt x="14287" y="485222"/>
                      <a:pt x="0" y="289601"/>
                    </a:cubicBezTo>
                    <a:close/>
                  </a:path>
                  <a:path w="669738" h="579201" stroke="0" extrusionOk="0">
                    <a:moveTo>
                      <a:pt x="0" y="289601"/>
                    </a:moveTo>
                    <a:cubicBezTo>
                      <a:pt x="-23883" y="125381"/>
                      <a:pt x="104379" y="-21099"/>
                      <a:pt x="334869" y="0"/>
                    </a:cubicBezTo>
                    <a:cubicBezTo>
                      <a:pt x="515448" y="-1863"/>
                      <a:pt x="651043" y="114911"/>
                      <a:pt x="669738" y="289601"/>
                    </a:cubicBezTo>
                    <a:cubicBezTo>
                      <a:pt x="690975" y="443791"/>
                      <a:pt x="504804" y="569512"/>
                      <a:pt x="334869" y="579202"/>
                    </a:cubicBezTo>
                    <a:cubicBezTo>
                      <a:pt x="164243" y="576536"/>
                      <a:pt x="21302" y="461452"/>
                      <a:pt x="0" y="289601"/>
                    </a:cubicBezTo>
                    <a:close/>
                  </a:path>
                </a:pathLst>
              </a:custGeom>
              <a:ln w="57150">
                <a:extLst>
                  <a:ext uri="{C807C97D-BFC1-408E-A445-0C87EB9F89A2}">
                    <ask:lineSketchStyleProps xmlns:ask="http://schemas.microsoft.com/office/drawing/2018/sketchyshapes" sd="3430594526">
                      <a:prstGeom prst="ellipse">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i="1" dirty="0">
                              <a:latin typeface="Cambria Math" panose="02040503050406030204" pitchFamily="18" charset="0"/>
                            </a:rPr>
                            <m:t>𝑇</m:t>
                          </m:r>
                          <m:r>
                            <a:rPr lang="en-US" i="1" dirty="0">
                              <a:latin typeface="Cambria Math" panose="02040503050406030204" pitchFamily="18" charset="0"/>
                            </a:rPr>
                            <m:t>+1</m:t>
                          </m:r>
                        </m:sub>
                      </m:sSub>
                    </m:oMath>
                  </m:oMathPara>
                </a14:m>
                <a:endParaRPr lang="en-US" dirty="0">
                  <a:latin typeface="MV Boli" panose="02000500030200090000" pitchFamily="2" charset="0"/>
                  <a:cs typeface="MV Boli" panose="02000500030200090000" pitchFamily="2" charset="0"/>
                </a:endParaRPr>
              </a:p>
            </p:txBody>
          </p:sp>
        </mc:Choice>
        <mc:Fallback>
          <p:sp>
            <p:nvSpPr>
              <p:cNvPr id="43" name="Oval 42">
                <a:extLst>
                  <a:ext uri="{FF2B5EF4-FFF2-40B4-BE49-F238E27FC236}">
                    <a16:creationId xmlns:a16="http://schemas.microsoft.com/office/drawing/2014/main" id="{18266D1F-E72E-4A2B-92F4-CA0971B1DE30}"/>
                  </a:ext>
                </a:extLst>
              </p:cNvPr>
              <p:cNvSpPr>
                <a:spLocks noRot="1" noChangeAspect="1" noMove="1" noResize="1" noEditPoints="1" noAdjustHandles="1" noChangeArrowheads="1" noChangeShapeType="1" noTextEdit="1"/>
              </p:cNvSpPr>
              <p:nvPr/>
            </p:nvSpPr>
            <p:spPr>
              <a:xfrm>
                <a:off x="8035324" y="2378457"/>
                <a:ext cx="669738" cy="579201"/>
              </a:xfrm>
              <a:prstGeom prst="ellipse">
                <a:avLst/>
              </a:prstGeom>
              <a:blipFill>
                <a:blip r:embed="rId15"/>
                <a:stretch>
                  <a:fillRect/>
                </a:stretch>
              </a:blipFill>
              <a:ln w="57150">
                <a:extLst>
                  <a:ext uri="{C807C97D-BFC1-408E-A445-0C87EB9F89A2}">
                    <ask:lineSketchStyleProps xmlns:ask="http://schemas.microsoft.com/office/drawing/2018/sketchyshapes" sd="3430594526">
                      <a:custGeom>
                        <a:avLst/>
                        <a:gdLst>
                          <a:gd name="connsiteX0" fmla="*/ 0 w 669738"/>
                          <a:gd name="connsiteY0" fmla="*/ 289601 h 579201"/>
                          <a:gd name="connsiteX1" fmla="*/ 334869 w 669738"/>
                          <a:gd name="connsiteY1" fmla="*/ 0 h 579201"/>
                          <a:gd name="connsiteX2" fmla="*/ 669738 w 669738"/>
                          <a:gd name="connsiteY2" fmla="*/ 289601 h 579201"/>
                          <a:gd name="connsiteX3" fmla="*/ 334869 w 669738"/>
                          <a:gd name="connsiteY3" fmla="*/ 579202 h 579201"/>
                          <a:gd name="connsiteX4" fmla="*/ 0 w 669738"/>
                          <a:gd name="connsiteY4" fmla="*/ 289601 h 579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738" h="579201" fill="none" extrusionOk="0">
                            <a:moveTo>
                              <a:pt x="0" y="289601"/>
                            </a:moveTo>
                            <a:cubicBezTo>
                              <a:pt x="-4425" y="143080"/>
                              <a:pt x="148924" y="33252"/>
                              <a:pt x="334869" y="0"/>
                            </a:cubicBezTo>
                            <a:cubicBezTo>
                              <a:pt x="516936" y="5228"/>
                              <a:pt x="698438" y="99048"/>
                              <a:pt x="669738" y="289601"/>
                            </a:cubicBezTo>
                            <a:cubicBezTo>
                              <a:pt x="661096" y="436462"/>
                              <a:pt x="497658" y="574035"/>
                              <a:pt x="334869" y="579202"/>
                            </a:cubicBezTo>
                            <a:cubicBezTo>
                              <a:pt x="135745" y="554161"/>
                              <a:pt x="14287" y="485222"/>
                              <a:pt x="0" y="289601"/>
                            </a:cubicBezTo>
                            <a:close/>
                          </a:path>
                          <a:path w="669738" h="579201" stroke="0" extrusionOk="0">
                            <a:moveTo>
                              <a:pt x="0" y="289601"/>
                            </a:moveTo>
                            <a:cubicBezTo>
                              <a:pt x="-23883" y="125381"/>
                              <a:pt x="104379" y="-21099"/>
                              <a:pt x="334869" y="0"/>
                            </a:cubicBezTo>
                            <a:cubicBezTo>
                              <a:pt x="515448" y="-1863"/>
                              <a:pt x="651043" y="114911"/>
                              <a:pt x="669738" y="289601"/>
                            </a:cubicBezTo>
                            <a:cubicBezTo>
                              <a:pt x="690975" y="443791"/>
                              <a:pt x="504804" y="569512"/>
                              <a:pt x="334869" y="579202"/>
                            </a:cubicBezTo>
                            <a:cubicBezTo>
                              <a:pt x="164243" y="576536"/>
                              <a:pt x="21302" y="461452"/>
                              <a:pt x="0" y="289601"/>
                            </a:cubicBezTo>
                            <a:close/>
                          </a:path>
                        </a:pathLst>
                      </a:custGeom>
                      <ask:type>
                        <ask:lineSketchScribble/>
                      </ask:type>
                    </ask:lineSketchStyleProps>
                  </a:ext>
                </a:extLst>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9634BBA5-9EE3-40A9-9943-420BB86D1E7E}"/>
              </a:ext>
            </a:extLst>
          </p:cNvPr>
          <p:cNvSpPr txBox="1"/>
          <p:nvPr/>
        </p:nvSpPr>
        <p:spPr>
          <a:xfrm>
            <a:off x="7736873" y="3701011"/>
            <a:ext cx="1350050" cy="369332"/>
          </a:xfrm>
          <a:prstGeom prst="rect">
            <a:avLst/>
          </a:prstGeom>
          <a:noFill/>
        </p:spPr>
        <p:txBody>
          <a:bodyPr wrap="none" rtlCol="0">
            <a:spAutoFit/>
          </a:bodyPr>
          <a:lstStyle/>
          <a:p>
            <a:r>
              <a:rPr lang="en-US" dirty="0">
                <a:solidFill>
                  <a:schemeClr val="accent2">
                    <a:lumMod val="75000"/>
                  </a:schemeClr>
                </a:solidFill>
                <a:latin typeface="MV Boli" panose="02000500030200090000" pitchFamily="2" charset="0"/>
                <a:cs typeface="MV Boli" panose="02000500030200090000" pitchFamily="2" charset="0"/>
              </a:rPr>
              <a:t>X[:reward]</a:t>
            </a:r>
          </a:p>
        </p:txBody>
      </p:sp>
      <p:sp>
        <p:nvSpPr>
          <p:cNvPr id="47" name="TextBox 46">
            <a:extLst>
              <a:ext uri="{FF2B5EF4-FFF2-40B4-BE49-F238E27FC236}">
                <a16:creationId xmlns:a16="http://schemas.microsoft.com/office/drawing/2014/main" id="{6A3BACBE-0C72-46E8-8415-9E3B74056BEE}"/>
              </a:ext>
            </a:extLst>
          </p:cNvPr>
          <p:cNvSpPr txBox="1"/>
          <p:nvPr/>
        </p:nvSpPr>
        <p:spPr>
          <a:xfrm>
            <a:off x="7736873" y="4830310"/>
            <a:ext cx="1519968" cy="369332"/>
          </a:xfrm>
          <a:prstGeom prst="rect">
            <a:avLst/>
          </a:prstGeom>
          <a:noFill/>
        </p:spPr>
        <p:txBody>
          <a:bodyPr wrap="none" rtlCol="0">
            <a:spAutoFit/>
          </a:bodyPr>
          <a:lstStyle/>
          <a:p>
            <a:r>
              <a:rPr lang="en-US" dirty="0">
                <a:solidFill>
                  <a:srgbClr val="FFC000"/>
                </a:solidFill>
                <a:latin typeface="MV Boli" panose="02000500030200090000" pitchFamily="2" charset="0"/>
                <a:cs typeface="MV Boli" panose="02000500030200090000" pitchFamily="2" charset="0"/>
              </a:rPr>
              <a:t>X[:terminal]</a:t>
            </a:r>
          </a:p>
        </p:txBody>
      </p:sp>
      <p:sp>
        <p:nvSpPr>
          <p:cNvPr id="49" name="Rectangle 48">
            <a:extLst>
              <a:ext uri="{FF2B5EF4-FFF2-40B4-BE49-F238E27FC236}">
                <a16:creationId xmlns:a16="http://schemas.microsoft.com/office/drawing/2014/main" id="{416E0DA5-1CAE-43AD-82BA-6EC6E17078F5}"/>
              </a:ext>
            </a:extLst>
          </p:cNvPr>
          <p:cNvSpPr/>
          <p:nvPr/>
        </p:nvSpPr>
        <p:spPr>
          <a:xfrm>
            <a:off x="2537790" y="4478675"/>
            <a:ext cx="4682988" cy="1002755"/>
          </a:xfrm>
          <a:custGeom>
            <a:avLst/>
            <a:gdLst>
              <a:gd name="connsiteX0" fmla="*/ 0 w 4682988"/>
              <a:gd name="connsiteY0" fmla="*/ 0 h 1002755"/>
              <a:gd name="connsiteX1" fmla="*/ 585374 w 4682988"/>
              <a:gd name="connsiteY1" fmla="*/ 0 h 1002755"/>
              <a:gd name="connsiteX2" fmla="*/ 1123917 w 4682988"/>
              <a:gd name="connsiteY2" fmla="*/ 0 h 1002755"/>
              <a:gd name="connsiteX3" fmla="*/ 1756121 w 4682988"/>
              <a:gd name="connsiteY3" fmla="*/ 0 h 1002755"/>
              <a:gd name="connsiteX4" fmla="*/ 2247834 w 4682988"/>
              <a:gd name="connsiteY4" fmla="*/ 0 h 1002755"/>
              <a:gd name="connsiteX5" fmla="*/ 2692718 w 4682988"/>
              <a:gd name="connsiteY5" fmla="*/ 0 h 1002755"/>
              <a:gd name="connsiteX6" fmla="*/ 3184432 w 4682988"/>
              <a:gd name="connsiteY6" fmla="*/ 0 h 1002755"/>
              <a:gd name="connsiteX7" fmla="*/ 3629316 w 4682988"/>
              <a:gd name="connsiteY7" fmla="*/ 0 h 1002755"/>
              <a:gd name="connsiteX8" fmla="*/ 4121029 w 4682988"/>
              <a:gd name="connsiteY8" fmla="*/ 0 h 1002755"/>
              <a:gd name="connsiteX9" fmla="*/ 4682988 w 4682988"/>
              <a:gd name="connsiteY9" fmla="*/ 0 h 1002755"/>
              <a:gd name="connsiteX10" fmla="*/ 4682988 w 4682988"/>
              <a:gd name="connsiteY10" fmla="*/ 471295 h 1002755"/>
              <a:gd name="connsiteX11" fmla="*/ 4682988 w 4682988"/>
              <a:gd name="connsiteY11" fmla="*/ 1002755 h 1002755"/>
              <a:gd name="connsiteX12" fmla="*/ 4097615 w 4682988"/>
              <a:gd name="connsiteY12" fmla="*/ 1002755 h 1002755"/>
              <a:gd name="connsiteX13" fmla="*/ 3559071 w 4682988"/>
              <a:gd name="connsiteY13" fmla="*/ 1002755 h 1002755"/>
              <a:gd name="connsiteX14" fmla="*/ 3020527 w 4682988"/>
              <a:gd name="connsiteY14" fmla="*/ 1002755 h 1002755"/>
              <a:gd name="connsiteX15" fmla="*/ 2575643 w 4682988"/>
              <a:gd name="connsiteY15" fmla="*/ 1002755 h 1002755"/>
              <a:gd name="connsiteX16" fmla="*/ 1990270 w 4682988"/>
              <a:gd name="connsiteY16" fmla="*/ 1002755 h 1002755"/>
              <a:gd name="connsiteX17" fmla="*/ 1311237 w 4682988"/>
              <a:gd name="connsiteY17" fmla="*/ 1002755 h 1002755"/>
              <a:gd name="connsiteX18" fmla="*/ 819523 w 4682988"/>
              <a:gd name="connsiteY18" fmla="*/ 1002755 h 1002755"/>
              <a:gd name="connsiteX19" fmla="*/ 0 w 4682988"/>
              <a:gd name="connsiteY19" fmla="*/ 1002755 h 1002755"/>
              <a:gd name="connsiteX20" fmla="*/ 0 w 4682988"/>
              <a:gd name="connsiteY20" fmla="*/ 531460 h 1002755"/>
              <a:gd name="connsiteX21" fmla="*/ 0 w 4682988"/>
              <a:gd name="connsiteY21" fmla="*/ 0 h 100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82988" h="1002755" extrusionOk="0">
                <a:moveTo>
                  <a:pt x="0" y="0"/>
                </a:moveTo>
                <a:cubicBezTo>
                  <a:pt x="145828" y="-58153"/>
                  <a:pt x="443715" y="35553"/>
                  <a:pt x="585374" y="0"/>
                </a:cubicBezTo>
                <a:cubicBezTo>
                  <a:pt x="727033" y="-35553"/>
                  <a:pt x="906476" y="64439"/>
                  <a:pt x="1123917" y="0"/>
                </a:cubicBezTo>
                <a:cubicBezTo>
                  <a:pt x="1341358" y="-64439"/>
                  <a:pt x="1529614" y="48103"/>
                  <a:pt x="1756121" y="0"/>
                </a:cubicBezTo>
                <a:cubicBezTo>
                  <a:pt x="1982628" y="-48103"/>
                  <a:pt x="2128562" y="52541"/>
                  <a:pt x="2247834" y="0"/>
                </a:cubicBezTo>
                <a:cubicBezTo>
                  <a:pt x="2367106" y="-52541"/>
                  <a:pt x="2573706" y="23339"/>
                  <a:pt x="2692718" y="0"/>
                </a:cubicBezTo>
                <a:cubicBezTo>
                  <a:pt x="2811730" y="-23339"/>
                  <a:pt x="2994104" y="35429"/>
                  <a:pt x="3184432" y="0"/>
                </a:cubicBezTo>
                <a:cubicBezTo>
                  <a:pt x="3374760" y="-35429"/>
                  <a:pt x="3514169" y="43838"/>
                  <a:pt x="3629316" y="0"/>
                </a:cubicBezTo>
                <a:cubicBezTo>
                  <a:pt x="3744463" y="-43838"/>
                  <a:pt x="3920156" y="29946"/>
                  <a:pt x="4121029" y="0"/>
                </a:cubicBezTo>
                <a:cubicBezTo>
                  <a:pt x="4321902" y="-29946"/>
                  <a:pt x="4432085" y="42318"/>
                  <a:pt x="4682988" y="0"/>
                </a:cubicBezTo>
                <a:cubicBezTo>
                  <a:pt x="4715020" y="162231"/>
                  <a:pt x="4635112" y="341993"/>
                  <a:pt x="4682988" y="471295"/>
                </a:cubicBezTo>
                <a:cubicBezTo>
                  <a:pt x="4730864" y="600598"/>
                  <a:pt x="4648912" y="876217"/>
                  <a:pt x="4682988" y="1002755"/>
                </a:cubicBezTo>
                <a:cubicBezTo>
                  <a:pt x="4469398" y="1032427"/>
                  <a:pt x="4315659" y="938329"/>
                  <a:pt x="4097615" y="1002755"/>
                </a:cubicBezTo>
                <a:cubicBezTo>
                  <a:pt x="3879571" y="1067181"/>
                  <a:pt x="3820363" y="972473"/>
                  <a:pt x="3559071" y="1002755"/>
                </a:cubicBezTo>
                <a:cubicBezTo>
                  <a:pt x="3297779" y="1033037"/>
                  <a:pt x="3275448" y="947406"/>
                  <a:pt x="3020527" y="1002755"/>
                </a:cubicBezTo>
                <a:cubicBezTo>
                  <a:pt x="2765606" y="1058104"/>
                  <a:pt x="2752986" y="989065"/>
                  <a:pt x="2575643" y="1002755"/>
                </a:cubicBezTo>
                <a:cubicBezTo>
                  <a:pt x="2398300" y="1016445"/>
                  <a:pt x="2237211" y="995209"/>
                  <a:pt x="1990270" y="1002755"/>
                </a:cubicBezTo>
                <a:cubicBezTo>
                  <a:pt x="1743329" y="1010301"/>
                  <a:pt x="1626325" y="947186"/>
                  <a:pt x="1311237" y="1002755"/>
                </a:cubicBezTo>
                <a:cubicBezTo>
                  <a:pt x="996149" y="1058324"/>
                  <a:pt x="1024190" y="991047"/>
                  <a:pt x="819523" y="1002755"/>
                </a:cubicBezTo>
                <a:cubicBezTo>
                  <a:pt x="614856" y="1014463"/>
                  <a:pt x="205692" y="964018"/>
                  <a:pt x="0" y="1002755"/>
                </a:cubicBezTo>
                <a:cubicBezTo>
                  <a:pt x="-39195" y="783913"/>
                  <a:pt x="56077" y="637657"/>
                  <a:pt x="0" y="531460"/>
                </a:cubicBezTo>
                <a:cubicBezTo>
                  <a:pt x="-56077" y="425264"/>
                  <a:pt x="55291" y="175748"/>
                  <a:pt x="0" y="0"/>
                </a:cubicBezTo>
                <a:close/>
              </a:path>
            </a:pathLst>
          </a:custGeom>
          <a:noFill/>
          <a:ln w="12700">
            <a:solidFill>
              <a:schemeClr val="accent5">
                <a:lumMod val="60000"/>
                <a:lumOff val="40000"/>
              </a:schemeClr>
            </a:solidFill>
            <a:prstDash val="dashDot"/>
            <a:extLst>
              <a:ext uri="{C807C97D-BFC1-408E-A445-0C87EB9F89A2}">
                <ask:lineSketchStyleProps xmlns:ask="http://schemas.microsoft.com/office/drawing/2018/sketchyshapes" sd="284389657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V Boli" panose="02000500030200090000" pitchFamily="2" charset="0"/>
              <a:cs typeface="MV Boli" panose="02000500030200090000" pitchFamily="2" charset="0"/>
            </a:endParaRPr>
          </a:p>
        </p:txBody>
      </p:sp>
      <p:sp>
        <p:nvSpPr>
          <p:cNvPr id="51" name="Rectangle 50">
            <a:extLst>
              <a:ext uri="{FF2B5EF4-FFF2-40B4-BE49-F238E27FC236}">
                <a16:creationId xmlns:a16="http://schemas.microsoft.com/office/drawing/2014/main" id="{D775316C-1CA1-419D-950A-7DBAF3347F10}"/>
              </a:ext>
            </a:extLst>
          </p:cNvPr>
          <p:cNvSpPr/>
          <p:nvPr/>
        </p:nvSpPr>
        <p:spPr>
          <a:xfrm>
            <a:off x="4021284" y="2268365"/>
            <a:ext cx="4983568" cy="812800"/>
          </a:xfrm>
          <a:custGeom>
            <a:avLst/>
            <a:gdLst>
              <a:gd name="connsiteX0" fmla="*/ 0 w 4983568"/>
              <a:gd name="connsiteY0" fmla="*/ 0 h 812800"/>
              <a:gd name="connsiteX1" fmla="*/ 553730 w 4983568"/>
              <a:gd name="connsiteY1" fmla="*/ 0 h 812800"/>
              <a:gd name="connsiteX2" fmla="*/ 1057624 w 4983568"/>
              <a:gd name="connsiteY2" fmla="*/ 0 h 812800"/>
              <a:gd name="connsiteX3" fmla="*/ 1661189 w 4983568"/>
              <a:gd name="connsiteY3" fmla="*/ 0 h 812800"/>
              <a:gd name="connsiteX4" fmla="*/ 2115248 w 4983568"/>
              <a:gd name="connsiteY4" fmla="*/ 0 h 812800"/>
              <a:gd name="connsiteX5" fmla="*/ 2519470 w 4983568"/>
              <a:gd name="connsiteY5" fmla="*/ 0 h 812800"/>
              <a:gd name="connsiteX6" fmla="*/ 2973529 w 4983568"/>
              <a:gd name="connsiteY6" fmla="*/ 0 h 812800"/>
              <a:gd name="connsiteX7" fmla="*/ 3377752 w 4983568"/>
              <a:gd name="connsiteY7" fmla="*/ 0 h 812800"/>
              <a:gd name="connsiteX8" fmla="*/ 3831810 w 4983568"/>
              <a:gd name="connsiteY8" fmla="*/ 0 h 812800"/>
              <a:gd name="connsiteX9" fmla="*/ 4435376 w 4983568"/>
              <a:gd name="connsiteY9" fmla="*/ 0 h 812800"/>
              <a:gd name="connsiteX10" fmla="*/ 4983568 w 4983568"/>
              <a:gd name="connsiteY10" fmla="*/ 0 h 812800"/>
              <a:gd name="connsiteX11" fmla="*/ 4983568 w 4983568"/>
              <a:gd name="connsiteY11" fmla="*/ 382016 h 812800"/>
              <a:gd name="connsiteX12" fmla="*/ 4983568 w 4983568"/>
              <a:gd name="connsiteY12" fmla="*/ 812800 h 812800"/>
              <a:gd name="connsiteX13" fmla="*/ 4529510 w 4983568"/>
              <a:gd name="connsiteY13" fmla="*/ 812800 h 812800"/>
              <a:gd name="connsiteX14" fmla="*/ 4025615 w 4983568"/>
              <a:gd name="connsiteY14" fmla="*/ 812800 h 812800"/>
              <a:gd name="connsiteX15" fmla="*/ 3621393 w 4983568"/>
              <a:gd name="connsiteY15" fmla="*/ 812800 h 812800"/>
              <a:gd name="connsiteX16" fmla="*/ 3067663 w 4983568"/>
              <a:gd name="connsiteY16" fmla="*/ 812800 h 812800"/>
              <a:gd name="connsiteX17" fmla="*/ 2414262 w 4983568"/>
              <a:gd name="connsiteY17" fmla="*/ 812800 h 812800"/>
              <a:gd name="connsiteX18" fmla="*/ 1960203 w 4983568"/>
              <a:gd name="connsiteY18" fmla="*/ 812800 h 812800"/>
              <a:gd name="connsiteX19" fmla="*/ 1456309 w 4983568"/>
              <a:gd name="connsiteY19" fmla="*/ 812800 h 812800"/>
              <a:gd name="connsiteX20" fmla="*/ 1052087 w 4983568"/>
              <a:gd name="connsiteY20" fmla="*/ 812800 h 812800"/>
              <a:gd name="connsiteX21" fmla="*/ 598028 w 4983568"/>
              <a:gd name="connsiteY21" fmla="*/ 812800 h 812800"/>
              <a:gd name="connsiteX22" fmla="*/ 0 w 4983568"/>
              <a:gd name="connsiteY22" fmla="*/ 812800 h 812800"/>
              <a:gd name="connsiteX23" fmla="*/ 0 w 4983568"/>
              <a:gd name="connsiteY23" fmla="*/ 390144 h 812800"/>
              <a:gd name="connsiteX24" fmla="*/ 0 w 4983568"/>
              <a:gd name="connsiteY24"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83568" h="812800" extrusionOk="0">
                <a:moveTo>
                  <a:pt x="0" y="0"/>
                </a:moveTo>
                <a:cubicBezTo>
                  <a:pt x="252950" y="-1898"/>
                  <a:pt x="343185" y="26731"/>
                  <a:pt x="553730" y="0"/>
                </a:cubicBezTo>
                <a:cubicBezTo>
                  <a:pt x="764275" y="-26731"/>
                  <a:pt x="875054" y="20401"/>
                  <a:pt x="1057624" y="0"/>
                </a:cubicBezTo>
                <a:cubicBezTo>
                  <a:pt x="1240194" y="-20401"/>
                  <a:pt x="1398289" y="44785"/>
                  <a:pt x="1661189" y="0"/>
                </a:cubicBezTo>
                <a:cubicBezTo>
                  <a:pt x="1924090" y="-44785"/>
                  <a:pt x="1950620" y="24795"/>
                  <a:pt x="2115248" y="0"/>
                </a:cubicBezTo>
                <a:cubicBezTo>
                  <a:pt x="2279876" y="-24795"/>
                  <a:pt x="2387110" y="6337"/>
                  <a:pt x="2519470" y="0"/>
                </a:cubicBezTo>
                <a:cubicBezTo>
                  <a:pt x="2651830" y="-6337"/>
                  <a:pt x="2833114" y="19154"/>
                  <a:pt x="2973529" y="0"/>
                </a:cubicBezTo>
                <a:cubicBezTo>
                  <a:pt x="3113944" y="-19154"/>
                  <a:pt x="3275309" y="24707"/>
                  <a:pt x="3377752" y="0"/>
                </a:cubicBezTo>
                <a:cubicBezTo>
                  <a:pt x="3480195" y="-24707"/>
                  <a:pt x="3659853" y="11919"/>
                  <a:pt x="3831810" y="0"/>
                </a:cubicBezTo>
                <a:cubicBezTo>
                  <a:pt x="4003767" y="-11919"/>
                  <a:pt x="4205287" y="16288"/>
                  <a:pt x="4435376" y="0"/>
                </a:cubicBezTo>
                <a:cubicBezTo>
                  <a:pt x="4665465" y="-16288"/>
                  <a:pt x="4751879" y="8787"/>
                  <a:pt x="4983568" y="0"/>
                </a:cubicBezTo>
                <a:cubicBezTo>
                  <a:pt x="5013149" y="103463"/>
                  <a:pt x="4943638" y="260977"/>
                  <a:pt x="4983568" y="382016"/>
                </a:cubicBezTo>
                <a:cubicBezTo>
                  <a:pt x="5023498" y="503055"/>
                  <a:pt x="4962479" y="692123"/>
                  <a:pt x="4983568" y="812800"/>
                </a:cubicBezTo>
                <a:cubicBezTo>
                  <a:pt x="4813897" y="835275"/>
                  <a:pt x="4693915" y="793930"/>
                  <a:pt x="4529510" y="812800"/>
                </a:cubicBezTo>
                <a:cubicBezTo>
                  <a:pt x="4365105" y="831670"/>
                  <a:pt x="4173729" y="791624"/>
                  <a:pt x="4025615" y="812800"/>
                </a:cubicBezTo>
                <a:cubicBezTo>
                  <a:pt x="3877502" y="833976"/>
                  <a:pt x="3712948" y="781065"/>
                  <a:pt x="3621393" y="812800"/>
                </a:cubicBezTo>
                <a:cubicBezTo>
                  <a:pt x="3529838" y="844535"/>
                  <a:pt x="3331484" y="811608"/>
                  <a:pt x="3067663" y="812800"/>
                </a:cubicBezTo>
                <a:cubicBezTo>
                  <a:pt x="2803842" y="813992"/>
                  <a:pt x="2600718" y="744365"/>
                  <a:pt x="2414262" y="812800"/>
                </a:cubicBezTo>
                <a:cubicBezTo>
                  <a:pt x="2227806" y="881235"/>
                  <a:pt x="2147402" y="758739"/>
                  <a:pt x="1960203" y="812800"/>
                </a:cubicBezTo>
                <a:cubicBezTo>
                  <a:pt x="1773004" y="866861"/>
                  <a:pt x="1583385" y="797233"/>
                  <a:pt x="1456309" y="812800"/>
                </a:cubicBezTo>
                <a:cubicBezTo>
                  <a:pt x="1329233" y="828367"/>
                  <a:pt x="1141177" y="768413"/>
                  <a:pt x="1052087" y="812800"/>
                </a:cubicBezTo>
                <a:cubicBezTo>
                  <a:pt x="962997" y="857187"/>
                  <a:pt x="823378" y="774224"/>
                  <a:pt x="598028" y="812800"/>
                </a:cubicBezTo>
                <a:cubicBezTo>
                  <a:pt x="372678" y="851376"/>
                  <a:pt x="212893" y="743085"/>
                  <a:pt x="0" y="812800"/>
                </a:cubicBezTo>
                <a:cubicBezTo>
                  <a:pt x="-31169" y="630539"/>
                  <a:pt x="18202" y="595879"/>
                  <a:pt x="0" y="390144"/>
                </a:cubicBezTo>
                <a:cubicBezTo>
                  <a:pt x="-18202" y="184409"/>
                  <a:pt x="19949" y="80177"/>
                  <a:pt x="0" y="0"/>
                </a:cubicBezTo>
                <a:close/>
              </a:path>
            </a:pathLst>
          </a:custGeom>
          <a:noFill/>
          <a:ln w="12700">
            <a:solidFill>
              <a:schemeClr val="accent5">
                <a:lumMod val="60000"/>
                <a:lumOff val="40000"/>
              </a:schemeClr>
            </a:solidFill>
            <a:prstDash val="dashDot"/>
            <a:extLst>
              <a:ext uri="{C807C97D-BFC1-408E-A445-0C87EB9F89A2}">
                <ask:lineSketchStyleProps xmlns:ask="http://schemas.microsoft.com/office/drawing/2018/sketchyshapes" sd="284389657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V Boli" panose="02000500030200090000" pitchFamily="2" charset="0"/>
              <a:cs typeface="MV Boli" panose="02000500030200090000" pitchFamily="2" charset="0"/>
            </a:endParaRPr>
          </a:p>
        </p:txBody>
      </p:sp>
      <p:sp>
        <p:nvSpPr>
          <p:cNvPr id="53" name="TextBox 52">
            <a:extLst>
              <a:ext uri="{FF2B5EF4-FFF2-40B4-BE49-F238E27FC236}">
                <a16:creationId xmlns:a16="http://schemas.microsoft.com/office/drawing/2014/main" id="{A4630DEE-1DF6-450E-8514-C589ABA7AF54}"/>
              </a:ext>
            </a:extLst>
          </p:cNvPr>
          <p:cNvSpPr txBox="1"/>
          <p:nvPr/>
        </p:nvSpPr>
        <p:spPr>
          <a:xfrm>
            <a:off x="9072334" y="2476355"/>
            <a:ext cx="1858201" cy="369332"/>
          </a:xfrm>
          <a:prstGeom prst="rect">
            <a:avLst/>
          </a:prstGeom>
          <a:noFill/>
        </p:spPr>
        <p:txBody>
          <a:bodyPr wrap="none" rtlCol="0">
            <a:spAutoFit/>
          </a:bodyPr>
          <a:lstStyle/>
          <a:p>
            <a:r>
              <a:rPr lang="en-US" dirty="0">
                <a:solidFill>
                  <a:schemeClr val="accent6">
                    <a:lumMod val="75000"/>
                  </a:schemeClr>
                </a:solidFill>
                <a:latin typeface="MV Boli" panose="02000500030200090000" pitchFamily="2" charset="0"/>
                <a:cs typeface="MV Boli" panose="02000500030200090000" pitchFamily="2" charset="0"/>
              </a:rPr>
              <a:t>X[:</a:t>
            </a:r>
            <a:r>
              <a:rPr lang="en-US" dirty="0" err="1">
                <a:solidFill>
                  <a:schemeClr val="accent6">
                    <a:lumMod val="75000"/>
                  </a:schemeClr>
                </a:solidFill>
                <a:latin typeface="MV Boli" panose="02000500030200090000" pitchFamily="2" charset="0"/>
                <a:cs typeface="MV Boli" panose="02000500030200090000" pitchFamily="2" charset="0"/>
              </a:rPr>
              <a:t>next_action</a:t>
            </a:r>
            <a:r>
              <a:rPr lang="en-US" dirty="0">
                <a:solidFill>
                  <a:schemeClr val="accent6">
                    <a:lumMod val="75000"/>
                  </a:schemeClr>
                </a:solidFill>
                <a:latin typeface="MV Boli" panose="02000500030200090000" pitchFamily="2" charset="0"/>
                <a:cs typeface="MV Boli" panose="02000500030200090000" pitchFamily="2" charset="0"/>
              </a:rPr>
              <a:t>]</a:t>
            </a:r>
          </a:p>
        </p:txBody>
      </p:sp>
      <p:sp>
        <p:nvSpPr>
          <p:cNvPr id="55" name="Rectangle 54">
            <a:extLst>
              <a:ext uri="{FF2B5EF4-FFF2-40B4-BE49-F238E27FC236}">
                <a16:creationId xmlns:a16="http://schemas.microsoft.com/office/drawing/2014/main" id="{8408EDF9-501A-4E69-A462-DB8C40396507}"/>
              </a:ext>
            </a:extLst>
          </p:cNvPr>
          <p:cNvSpPr/>
          <p:nvPr/>
        </p:nvSpPr>
        <p:spPr>
          <a:xfrm>
            <a:off x="4021284" y="820839"/>
            <a:ext cx="5051050" cy="1157829"/>
          </a:xfrm>
          <a:custGeom>
            <a:avLst/>
            <a:gdLst>
              <a:gd name="connsiteX0" fmla="*/ 0 w 5051050"/>
              <a:gd name="connsiteY0" fmla="*/ 0 h 1157829"/>
              <a:gd name="connsiteX1" fmla="*/ 561228 w 5051050"/>
              <a:gd name="connsiteY1" fmla="*/ 0 h 1157829"/>
              <a:gd name="connsiteX2" fmla="*/ 1071945 w 5051050"/>
              <a:gd name="connsiteY2" fmla="*/ 0 h 1157829"/>
              <a:gd name="connsiteX3" fmla="*/ 1683683 w 5051050"/>
              <a:gd name="connsiteY3" fmla="*/ 0 h 1157829"/>
              <a:gd name="connsiteX4" fmla="*/ 2143890 w 5051050"/>
              <a:gd name="connsiteY4" fmla="*/ 0 h 1157829"/>
              <a:gd name="connsiteX5" fmla="*/ 2553586 w 5051050"/>
              <a:gd name="connsiteY5" fmla="*/ 0 h 1157829"/>
              <a:gd name="connsiteX6" fmla="*/ 3013793 w 5051050"/>
              <a:gd name="connsiteY6" fmla="*/ 0 h 1157829"/>
              <a:gd name="connsiteX7" fmla="*/ 3423489 w 5051050"/>
              <a:gd name="connsiteY7" fmla="*/ 0 h 1157829"/>
              <a:gd name="connsiteX8" fmla="*/ 3883696 w 5051050"/>
              <a:gd name="connsiteY8" fmla="*/ 0 h 1157829"/>
              <a:gd name="connsiteX9" fmla="*/ 4495435 w 5051050"/>
              <a:gd name="connsiteY9" fmla="*/ 0 h 1157829"/>
              <a:gd name="connsiteX10" fmla="*/ 5051050 w 5051050"/>
              <a:gd name="connsiteY10" fmla="*/ 0 h 1157829"/>
              <a:gd name="connsiteX11" fmla="*/ 5051050 w 5051050"/>
              <a:gd name="connsiteY11" fmla="*/ 544180 h 1157829"/>
              <a:gd name="connsiteX12" fmla="*/ 5051050 w 5051050"/>
              <a:gd name="connsiteY12" fmla="*/ 1157829 h 1157829"/>
              <a:gd name="connsiteX13" fmla="*/ 4590843 w 5051050"/>
              <a:gd name="connsiteY13" fmla="*/ 1157829 h 1157829"/>
              <a:gd name="connsiteX14" fmla="*/ 4080126 w 5051050"/>
              <a:gd name="connsiteY14" fmla="*/ 1157829 h 1157829"/>
              <a:gd name="connsiteX15" fmla="*/ 3670430 w 5051050"/>
              <a:gd name="connsiteY15" fmla="*/ 1157829 h 1157829"/>
              <a:gd name="connsiteX16" fmla="*/ 3109202 w 5051050"/>
              <a:gd name="connsiteY16" fmla="*/ 1157829 h 1157829"/>
              <a:gd name="connsiteX17" fmla="*/ 2446953 w 5051050"/>
              <a:gd name="connsiteY17" fmla="*/ 1157829 h 1157829"/>
              <a:gd name="connsiteX18" fmla="*/ 1986746 w 5051050"/>
              <a:gd name="connsiteY18" fmla="*/ 1157829 h 1157829"/>
              <a:gd name="connsiteX19" fmla="*/ 1476029 w 5051050"/>
              <a:gd name="connsiteY19" fmla="*/ 1157829 h 1157829"/>
              <a:gd name="connsiteX20" fmla="*/ 1066333 w 5051050"/>
              <a:gd name="connsiteY20" fmla="*/ 1157829 h 1157829"/>
              <a:gd name="connsiteX21" fmla="*/ 606126 w 5051050"/>
              <a:gd name="connsiteY21" fmla="*/ 1157829 h 1157829"/>
              <a:gd name="connsiteX22" fmla="*/ 0 w 5051050"/>
              <a:gd name="connsiteY22" fmla="*/ 1157829 h 1157829"/>
              <a:gd name="connsiteX23" fmla="*/ 0 w 5051050"/>
              <a:gd name="connsiteY23" fmla="*/ 555758 h 1157829"/>
              <a:gd name="connsiteX24" fmla="*/ 0 w 5051050"/>
              <a:gd name="connsiteY24" fmla="*/ 0 h 1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1050" h="1157829" extrusionOk="0">
                <a:moveTo>
                  <a:pt x="0" y="0"/>
                </a:moveTo>
                <a:cubicBezTo>
                  <a:pt x="204237" y="-51500"/>
                  <a:pt x="306153" y="22757"/>
                  <a:pt x="561228" y="0"/>
                </a:cubicBezTo>
                <a:cubicBezTo>
                  <a:pt x="816303" y="-22757"/>
                  <a:pt x="927164" y="9464"/>
                  <a:pt x="1071945" y="0"/>
                </a:cubicBezTo>
                <a:cubicBezTo>
                  <a:pt x="1216726" y="-9464"/>
                  <a:pt x="1552985" y="12473"/>
                  <a:pt x="1683683" y="0"/>
                </a:cubicBezTo>
                <a:cubicBezTo>
                  <a:pt x="1814381" y="-12473"/>
                  <a:pt x="1971348" y="16808"/>
                  <a:pt x="2143890" y="0"/>
                </a:cubicBezTo>
                <a:cubicBezTo>
                  <a:pt x="2316432" y="-16808"/>
                  <a:pt x="2418089" y="4652"/>
                  <a:pt x="2553586" y="0"/>
                </a:cubicBezTo>
                <a:cubicBezTo>
                  <a:pt x="2689083" y="-4652"/>
                  <a:pt x="2887625" y="30996"/>
                  <a:pt x="3013793" y="0"/>
                </a:cubicBezTo>
                <a:cubicBezTo>
                  <a:pt x="3139961" y="-30996"/>
                  <a:pt x="3255970" y="26098"/>
                  <a:pt x="3423489" y="0"/>
                </a:cubicBezTo>
                <a:cubicBezTo>
                  <a:pt x="3591008" y="-26098"/>
                  <a:pt x="3767581" y="44979"/>
                  <a:pt x="3883696" y="0"/>
                </a:cubicBezTo>
                <a:cubicBezTo>
                  <a:pt x="3999811" y="-44979"/>
                  <a:pt x="4349905" y="73203"/>
                  <a:pt x="4495435" y="0"/>
                </a:cubicBezTo>
                <a:cubicBezTo>
                  <a:pt x="4640965" y="-73203"/>
                  <a:pt x="4826769" y="41860"/>
                  <a:pt x="5051050" y="0"/>
                </a:cubicBezTo>
                <a:cubicBezTo>
                  <a:pt x="5083967" y="196203"/>
                  <a:pt x="5026480" y="431406"/>
                  <a:pt x="5051050" y="544180"/>
                </a:cubicBezTo>
                <a:cubicBezTo>
                  <a:pt x="5075620" y="656954"/>
                  <a:pt x="4977641" y="895570"/>
                  <a:pt x="5051050" y="1157829"/>
                </a:cubicBezTo>
                <a:cubicBezTo>
                  <a:pt x="4896974" y="1177589"/>
                  <a:pt x="4767115" y="1126402"/>
                  <a:pt x="4590843" y="1157829"/>
                </a:cubicBezTo>
                <a:cubicBezTo>
                  <a:pt x="4414571" y="1189256"/>
                  <a:pt x="4286527" y="1152702"/>
                  <a:pt x="4080126" y="1157829"/>
                </a:cubicBezTo>
                <a:cubicBezTo>
                  <a:pt x="3873725" y="1162956"/>
                  <a:pt x="3763666" y="1150251"/>
                  <a:pt x="3670430" y="1157829"/>
                </a:cubicBezTo>
                <a:cubicBezTo>
                  <a:pt x="3577194" y="1165407"/>
                  <a:pt x="3283268" y="1133296"/>
                  <a:pt x="3109202" y="1157829"/>
                </a:cubicBezTo>
                <a:cubicBezTo>
                  <a:pt x="2935136" y="1182362"/>
                  <a:pt x="2636775" y="1148326"/>
                  <a:pt x="2446953" y="1157829"/>
                </a:cubicBezTo>
                <a:cubicBezTo>
                  <a:pt x="2257131" y="1167332"/>
                  <a:pt x="2194869" y="1155534"/>
                  <a:pt x="1986746" y="1157829"/>
                </a:cubicBezTo>
                <a:cubicBezTo>
                  <a:pt x="1778623" y="1160124"/>
                  <a:pt x="1624411" y="1129843"/>
                  <a:pt x="1476029" y="1157829"/>
                </a:cubicBezTo>
                <a:cubicBezTo>
                  <a:pt x="1327647" y="1185815"/>
                  <a:pt x="1155527" y="1119952"/>
                  <a:pt x="1066333" y="1157829"/>
                </a:cubicBezTo>
                <a:cubicBezTo>
                  <a:pt x="977139" y="1195706"/>
                  <a:pt x="786631" y="1120823"/>
                  <a:pt x="606126" y="1157829"/>
                </a:cubicBezTo>
                <a:cubicBezTo>
                  <a:pt x="425621" y="1194835"/>
                  <a:pt x="181448" y="1149804"/>
                  <a:pt x="0" y="1157829"/>
                </a:cubicBezTo>
                <a:cubicBezTo>
                  <a:pt x="-1748" y="891357"/>
                  <a:pt x="44744" y="807089"/>
                  <a:pt x="0" y="555758"/>
                </a:cubicBezTo>
                <a:cubicBezTo>
                  <a:pt x="-44744" y="304427"/>
                  <a:pt x="59464" y="142866"/>
                  <a:pt x="0" y="0"/>
                </a:cubicBezTo>
                <a:close/>
              </a:path>
            </a:pathLst>
          </a:custGeom>
          <a:noFill/>
          <a:ln w="12700">
            <a:solidFill>
              <a:schemeClr val="accent5">
                <a:lumMod val="60000"/>
                <a:lumOff val="40000"/>
              </a:schemeClr>
            </a:solidFill>
            <a:prstDash val="dashDot"/>
            <a:extLst>
              <a:ext uri="{C807C97D-BFC1-408E-A445-0C87EB9F89A2}">
                <ask:lineSketchStyleProps xmlns:ask="http://schemas.microsoft.com/office/drawing/2018/sketchyshapes" sd="284389657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V Boli" panose="02000500030200090000" pitchFamily="2" charset="0"/>
              <a:cs typeface="MV Boli" panose="02000500030200090000" pitchFamily="2" charset="0"/>
            </a:endParaRPr>
          </a:p>
        </p:txBody>
      </p:sp>
      <p:sp>
        <p:nvSpPr>
          <p:cNvPr id="57" name="TextBox 56">
            <a:extLst>
              <a:ext uri="{FF2B5EF4-FFF2-40B4-BE49-F238E27FC236}">
                <a16:creationId xmlns:a16="http://schemas.microsoft.com/office/drawing/2014/main" id="{47610C11-E6CB-4263-A5E7-446DC38F2B1D}"/>
              </a:ext>
            </a:extLst>
          </p:cNvPr>
          <p:cNvSpPr txBox="1"/>
          <p:nvPr/>
        </p:nvSpPr>
        <p:spPr>
          <a:xfrm>
            <a:off x="9174800" y="1245400"/>
            <a:ext cx="1784463" cy="369332"/>
          </a:xfrm>
          <a:prstGeom prst="rect">
            <a:avLst/>
          </a:prstGeom>
          <a:noFill/>
        </p:spPr>
        <p:txBody>
          <a:bodyPr wrap="none" rtlCol="0">
            <a:spAutoFit/>
          </a:bodyPr>
          <a:lstStyle/>
          <a:p>
            <a:r>
              <a:rPr lang="en-US" dirty="0">
                <a:solidFill>
                  <a:srgbClr val="0070C0"/>
                </a:solidFill>
                <a:latin typeface="MV Boli" panose="02000500030200090000" pitchFamily="2" charset="0"/>
                <a:cs typeface="MV Boli" panose="02000500030200090000" pitchFamily="2" charset="0"/>
              </a:rPr>
              <a:t>X[:</a:t>
            </a:r>
            <a:r>
              <a:rPr lang="en-US" dirty="0" err="1">
                <a:solidFill>
                  <a:srgbClr val="0070C0"/>
                </a:solidFill>
                <a:latin typeface="MV Boli" panose="02000500030200090000" pitchFamily="2" charset="0"/>
                <a:cs typeface="MV Boli" panose="02000500030200090000" pitchFamily="2" charset="0"/>
              </a:rPr>
              <a:t>next_state</a:t>
            </a:r>
            <a:r>
              <a:rPr lang="en-US" dirty="0">
                <a:solidFill>
                  <a:srgbClr val="0070C0"/>
                </a:solidFill>
                <a:latin typeface="MV Boli" panose="02000500030200090000" pitchFamily="2" charset="0"/>
                <a:cs typeface="MV Boli" panose="02000500030200090000" pitchFamily="2" charset="0"/>
              </a:rPr>
              <a:t>]</a:t>
            </a:r>
          </a:p>
        </p:txBody>
      </p:sp>
      <p:sp>
        <p:nvSpPr>
          <p:cNvPr id="59" name="Rectangle 58">
            <a:extLst>
              <a:ext uri="{FF2B5EF4-FFF2-40B4-BE49-F238E27FC236}">
                <a16:creationId xmlns:a16="http://schemas.microsoft.com/office/drawing/2014/main" id="{DBC1958A-1144-493C-B94F-CF9ED8788F56}"/>
              </a:ext>
            </a:extLst>
          </p:cNvPr>
          <p:cNvSpPr/>
          <p:nvPr/>
        </p:nvSpPr>
        <p:spPr>
          <a:xfrm>
            <a:off x="2383344" y="906748"/>
            <a:ext cx="5051050" cy="1157829"/>
          </a:xfrm>
          <a:custGeom>
            <a:avLst/>
            <a:gdLst>
              <a:gd name="connsiteX0" fmla="*/ 0 w 5051050"/>
              <a:gd name="connsiteY0" fmla="*/ 0 h 1157829"/>
              <a:gd name="connsiteX1" fmla="*/ 561228 w 5051050"/>
              <a:gd name="connsiteY1" fmla="*/ 0 h 1157829"/>
              <a:gd name="connsiteX2" fmla="*/ 1071945 w 5051050"/>
              <a:gd name="connsiteY2" fmla="*/ 0 h 1157829"/>
              <a:gd name="connsiteX3" fmla="*/ 1683683 w 5051050"/>
              <a:gd name="connsiteY3" fmla="*/ 0 h 1157829"/>
              <a:gd name="connsiteX4" fmla="*/ 2143890 w 5051050"/>
              <a:gd name="connsiteY4" fmla="*/ 0 h 1157829"/>
              <a:gd name="connsiteX5" fmla="*/ 2553586 w 5051050"/>
              <a:gd name="connsiteY5" fmla="*/ 0 h 1157829"/>
              <a:gd name="connsiteX6" fmla="*/ 3013793 w 5051050"/>
              <a:gd name="connsiteY6" fmla="*/ 0 h 1157829"/>
              <a:gd name="connsiteX7" fmla="*/ 3423489 w 5051050"/>
              <a:gd name="connsiteY7" fmla="*/ 0 h 1157829"/>
              <a:gd name="connsiteX8" fmla="*/ 3883696 w 5051050"/>
              <a:gd name="connsiteY8" fmla="*/ 0 h 1157829"/>
              <a:gd name="connsiteX9" fmla="*/ 4495435 w 5051050"/>
              <a:gd name="connsiteY9" fmla="*/ 0 h 1157829"/>
              <a:gd name="connsiteX10" fmla="*/ 5051050 w 5051050"/>
              <a:gd name="connsiteY10" fmla="*/ 0 h 1157829"/>
              <a:gd name="connsiteX11" fmla="*/ 5051050 w 5051050"/>
              <a:gd name="connsiteY11" fmla="*/ 544180 h 1157829"/>
              <a:gd name="connsiteX12" fmla="*/ 5051050 w 5051050"/>
              <a:gd name="connsiteY12" fmla="*/ 1157829 h 1157829"/>
              <a:gd name="connsiteX13" fmla="*/ 4590843 w 5051050"/>
              <a:gd name="connsiteY13" fmla="*/ 1157829 h 1157829"/>
              <a:gd name="connsiteX14" fmla="*/ 4080126 w 5051050"/>
              <a:gd name="connsiteY14" fmla="*/ 1157829 h 1157829"/>
              <a:gd name="connsiteX15" fmla="*/ 3670430 w 5051050"/>
              <a:gd name="connsiteY15" fmla="*/ 1157829 h 1157829"/>
              <a:gd name="connsiteX16" fmla="*/ 3109202 w 5051050"/>
              <a:gd name="connsiteY16" fmla="*/ 1157829 h 1157829"/>
              <a:gd name="connsiteX17" fmla="*/ 2446953 w 5051050"/>
              <a:gd name="connsiteY17" fmla="*/ 1157829 h 1157829"/>
              <a:gd name="connsiteX18" fmla="*/ 1986746 w 5051050"/>
              <a:gd name="connsiteY18" fmla="*/ 1157829 h 1157829"/>
              <a:gd name="connsiteX19" fmla="*/ 1476029 w 5051050"/>
              <a:gd name="connsiteY19" fmla="*/ 1157829 h 1157829"/>
              <a:gd name="connsiteX20" fmla="*/ 1066333 w 5051050"/>
              <a:gd name="connsiteY20" fmla="*/ 1157829 h 1157829"/>
              <a:gd name="connsiteX21" fmla="*/ 606126 w 5051050"/>
              <a:gd name="connsiteY21" fmla="*/ 1157829 h 1157829"/>
              <a:gd name="connsiteX22" fmla="*/ 0 w 5051050"/>
              <a:gd name="connsiteY22" fmla="*/ 1157829 h 1157829"/>
              <a:gd name="connsiteX23" fmla="*/ 0 w 5051050"/>
              <a:gd name="connsiteY23" fmla="*/ 555758 h 1157829"/>
              <a:gd name="connsiteX24" fmla="*/ 0 w 5051050"/>
              <a:gd name="connsiteY24" fmla="*/ 0 h 1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1050" h="1157829" extrusionOk="0">
                <a:moveTo>
                  <a:pt x="0" y="0"/>
                </a:moveTo>
                <a:cubicBezTo>
                  <a:pt x="204237" y="-51500"/>
                  <a:pt x="306153" y="22757"/>
                  <a:pt x="561228" y="0"/>
                </a:cubicBezTo>
                <a:cubicBezTo>
                  <a:pt x="816303" y="-22757"/>
                  <a:pt x="927164" y="9464"/>
                  <a:pt x="1071945" y="0"/>
                </a:cubicBezTo>
                <a:cubicBezTo>
                  <a:pt x="1216726" y="-9464"/>
                  <a:pt x="1552985" y="12473"/>
                  <a:pt x="1683683" y="0"/>
                </a:cubicBezTo>
                <a:cubicBezTo>
                  <a:pt x="1814381" y="-12473"/>
                  <a:pt x="1971348" y="16808"/>
                  <a:pt x="2143890" y="0"/>
                </a:cubicBezTo>
                <a:cubicBezTo>
                  <a:pt x="2316432" y="-16808"/>
                  <a:pt x="2418089" y="4652"/>
                  <a:pt x="2553586" y="0"/>
                </a:cubicBezTo>
                <a:cubicBezTo>
                  <a:pt x="2689083" y="-4652"/>
                  <a:pt x="2887625" y="30996"/>
                  <a:pt x="3013793" y="0"/>
                </a:cubicBezTo>
                <a:cubicBezTo>
                  <a:pt x="3139961" y="-30996"/>
                  <a:pt x="3255970" y="26098"/>
                  <a:pt x="3423489" y="0"/>
                </a:cubicBezTo>
                <a:cubicBezTo>
                  <a:pt x="3591008" y="-26098"/>
                  <a:pt x="3767581" y="44979"/>
                  <a:pt x="3883696" y="0"/>
                </a:cubicBezTo>
                <a:cubicBezTo>
                  <a:pt x="3999811" y="-44979"/>
                  <a:pt x="4349905" y="73203"/>
                  <a:pt x="4495435" y="0"/>
                </a:cubicBezTo>
                <a:cubicBezTo>
                  <a:pt x="4640965" y="-73203"/>
                  <a:pt x="4826769" y="41860"/>
                  <a:pt x="5051050" y="0"/>
                </a:cubicBezTo>
                <a:cubicBezTo>
                  <a:pt x="5083967" y="196203"/>
                  <a:pt x="5026480" y="431406"/>
                  <a:pt x="5051050" y="544180"/>
                </a:cubicBezTo>
                <a:cubicBezTo>
                  <a:pt x="5075620" y="656954"/>
                  <a:pt x="4977641" y="895570"/>
                  <a:pt x="5051050" y="1157829"/>
                </a:cubicBezTo>
                <a:cubicBezTo>
                  <a:pt x="4896974" y="1177589"/>
                  <a:pt x="4767115" y="1126402"/>
                  <a:pt x="4590843" y="1157829"/>
                </a:cubicBezTo>
                <a:cubicBezTo>
                  <a:pt x="4414571" y="1189256"/>
                  <a:pt x="4286527" y="1152702"/>
                  <a:pt x="4080126" y="1157829"/>
                </a:cubicBezTo>
                <a:cubicBezTo>
                  <a:pt x="3873725" y="1162956"/>
                  <a:pt x="3763666" y="1150251"/>
                  <a:pt x="3670430" y="1157829"/>
                </a:cubicBezTo>
                <a:cubicBezTo>
                  <a:pt x="3577194" y="1165407"/>
                  <a:pt x="3283268" y="1133296"/>
                  <a:pt x="3109202" y="1157829"/>
                </a:cubicBezTo>
                <a:cubicBezTo>
                  <a:pt x="2935136" y="1182362"/>
                  <a:pt x="2636775" y="1148326"/>
                  <a:pt x="2446953" y="1157829"/>
                </a:cubicBezTo>
                <a:cubicBezTo>
                  <a:pt x="2257131" y="1167332"/>
                  <a:pt x="2194869" y="1155534"/>
                  <a:pt x="1986746" y="1157829"/>
                </a:cubicBezTo>
                <a:cubicBezTo>
                  <a:pt x="1778623" y="1160124"/>
                  <a:pt x="1624411" y="1129843"/>
                  <a:pt x="1476029" y="1157829"/>
                </a:cubicBezTo>
                <a:cubicBezTo>
                  <a:pt x="1327647" y="1185815"/>
                  <a:pt x="1155527" y="1119952"/>
                  <a:pt x="1066333" y="1157829"/>
                </a:cubicBezTo>
                <a:cubicBezTo>
                  <a:pt x="977139" y="1195706"/>
                  <a:pt x="786631" y="1120823"/>
                  <a:pt x="606126" y="1157829"/>
                </a:cubicBezTo>
                <a:cubicBezTo>
                  <a:pt x="425621" y="1194835"/>
                  <a:pt x="181448" y="1149804"/>
                  <a:pt x="0" y="1157829"/>
                </a:cubicBezTo>
                <a:cubicBezTo>
                  <a:pt x="-1748" y="891357"/>
                  <a:pt x="44744" y="807089"/>
                  <a:pt x="0" y="555758"/>
                </a:cubicBezTo>
                <a:cubicBezTo>
                  <a:pt x="-44744" y="304427"/>
                  <a:pt x="59464" y="142866"/>
                  <a:pt x="0" y="0"/>
                </a:cubicBezTo>
                <a:close/>
              </a:path>
            </a:pathLst>
          </a:custGeom>
          <a:noFill/>
          <a:ln w="12700">
            <a:solidFill>
              <a:schemeClr val="accent5">
                <a:lumMod val="60000"/>
                <a:lumOff val="40000"/>
              </a:schemeClr>
            </a:solidFill>
            <a:prstDash val="dashDot"/>
            <a:extLst>
              <a:ext uri="{C807C97D-BFC1-408E-A445-0C87EB9F89A2}">
                <ask:lineSketchStyleProps xmlns:ask="http://schemas.microsoft.com/office/drawing/2018/sketchyshapes" sd="284389657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V Boli" panose="02000500030200090000" pitchFamily="2" charset="0"/>
              <a:cs typeface="MV Boli" panose="02000500030200090000" pitchFamily="2" charset="0"/>
            </a:endParaRPr>
          </a:p>
        </p:txBody>
      </p:sp>
      <p:sp>
        <p:nvSpPr>
          <p:cNvPr id="61" name="TextBox 60">
            <a:extLst>
              <a:ext uri="{FF2B5EF4-FFF2-40B4-BE49-F238E27FC236}">
                <a16:creationId xmlns:a16="http://schemas.microsoft.com/office/drawing/2014/main" id="{12EC5AFE-73E5-462B-84D0-A3C07C2508A6}"/>
              </a:ext>
            </a:extLst>
          </p:cNvPr>
          <p:cNvSpPr txBox="1"/>
          <p:nvPr/>
        </p:nvSpPr>
        <p:spPr>
          <a:xfrm>
            <a:off x="1743293" y="580205"/>
            <a:ext cx="2473901" cy="261610"/>
          </a:xfrm>
          <a:prstGeom prst="rect">
            <a:avLst/>
          </a:prstGeom>
          <a:noFill/>
        </p:spPr>
        <p:txBody>
          <a:bodyPr wrap="square" rtlCol="0">
            <a:spAutoFit/>
          </a:bodyPr>
          <a:lstStyle/>
          <a:p>
            <a:r>
              <a:rPr lang="en-US" sz="1100" dirty="0">
                <a:solidFill>
                  <a:srgbClr val="0070C0"/>
                </a:solidFill>
                <a:latin typeface="MV Boli" panose="02000500030200090000" pitchFamily="2" charset="0"/>
                <a:cs typeface="MV Boli" panose="02000500030200090000" pitchFamily="2" charset="0"/>
              </a:rPr>
              <a:t>X[:state]</a:t>
            </a:r>
          </a:p>
        </p:txBody>
      </p:sp>
      <p:sp>
        <p:nvSpPr>
          <p:cNvPr id="63" name="Rectangle 62">
            <a:extLst>
              <a:ext uri="{FF2B5EF4-FFF2-40B4-BE49-F238E27FC236}">
                <a16:creationId xmlns:a16="http://schemas.microsoft.com/office/drawing/2014/main" id="{A6E16060-1082-4BC2-AA92-F7ECCD0595E7}"/>
              </a:ext>
            </a:extLst>
          </p:cNvPr>
          <p:cNvSpPr/>
          <p:nvPr/>
        </p:nvSpPr>
        <p:spPr>
          <a:xfrm>
            <a:off x="2417085" y="2323557"/>
            <a:ext cx="4983568" cy="812800"/>
          </a:xfrm>
          <a:custGeom>
            <a:avLst/>
            <a:gdLst>
              <a:gd name="connsiteX0" fmla="*/ 0 w 4983568"/>
              <a:gd name="connsiteY0" fmla="*/ 0 h 812800"/>
              <a:gd name="connsiteX1" fmla="*/ 553730 w 4983568"/>
              <a:gd name="connsiteY1" fmla="*/ 0 h 812800"/>
              <a:gd name="connsiteX2" fmla="*/ 1057624 w 4983568"/>
              <a:gd name="connsiteY2" fmla="*/ 0 h 812800"/>
              <a:gd name="connsiteX3" fmla="*/ 1661189 w 4983568"/>
              <a:gd name="connsiteY3" fmla="*/ 0 h 812800"/>
              <a:gd name="connsiteX4" fmla="*/ 2115248 w 4983568"/>
              <a:gd name="connsiteY4" fmla="*/ 0 h 812800"/>
              <a:gd name="connsiteX5" fmla="*/ 2519470 w 4983568"/>
              <a:gd name="connsiteY5" fmla="*/ 0 h 812800"/>
              <a:gd name="connsiteX6" fmla="*/ 2973529 w 4983568"/>
              <a:gd name="connsiteY6" fmla="*/ 0 h 812800"/>
              <a:gd name="connsiteX7" fmla="*/ 3377752 w 4983568"/>
              <a:gd name="connsiteY7" fmla="*/ 0 h 812800"/>
              <a:gd name="connsiteX8" fmla="*/ 3831810 w 4983568"/>
              <a:gd name="connsiteY8" fmla="*/ 0 h 812800"/>
              <a:gd name="connsiteX9" fmla="*/ 4435376 w 4983568"/>
              <a:gd name="connsiteY9" fmla="*/ 0 h 812800"/>
              <a:gd name="connsiteX10" fmla="*/ 4983568 w 4983568"/>
              <a:gd name="connsiteY10" fmla="*/ 0 h 812800"/>
              <a:gd name="connsiteX11" fmla="*/ 4983568 w 4983568"/>
              <a:gd name="connsiteY11" fmla="*/ 382016 h 812800"/>
              <a:gd name="connsiteX12" fmla="*/ 4983568 w 4983568"/>
              <a:gd name="connsiteY12" fmla="*/ 812800 h 812800"/>
              <a:gd name="connsiteX13" fmla="*/ 4529510 w 4983568"/>
              <a:gd name="connsiteY13" fmla="*/ 812800 h 812800"/>
              <a:gd name="connsiteX14" fmla="*/ 4025615 w 4983568"/>
              <a:gd name="connsiteY14" fmla="*/ 812800 h 812800"/>
              <a:gd name="connsiteX15" fmla="*/ 3621393 w 4983568"/>
              <a:gd name="connsiteY15" fmla="*/ 812800 h 812800"/>
              <a:gd name="connsiteX16" fmla="*/ 3067663 w 4983568"/>
              <a:gd name="connsiteY16" fmla="*/ 812800 h 812800"/>
              <a:gd name="connsiteX17" fmla="*/ 2414262 w 4983568"/>
              <a:gd name="connsiteY17" fmla="*/ 812800 h 812800"/>
              <a:gd name="connsiteX18" fmla="*/ 1960203 w 4983568"/>
              <a:gd name="connsiteY18" fmla="*/ 812800 h 812800"/>
              <a:gd name="connsiteX19" fmla="*/ 1456309 w 4983568"/>
              <a:gd name="connsiteY19" fmla="*/ 812800 h 812800"/>
              <a:gd name="connsiteX20" fmla="*/ 1052087 w 4983568"/>
              <a:gd name="connsiteY20" fmla="*/ 812800 h 812800"/>
              <a:gd name="connsiteX21" fmla="*/ 598028 w 4983568"/>
              <a:gd name="connsiteY21" fmla="*/ 812800 h 812800"/>
              <a:gd name="connsiteX22" fmla="*/ 0 w 4983568"/>
              <a:gd name="connsiteY22" fmla="*/ 812800 h 812800"/>
              <a:gd name="connsiteX23" fmla="*/ 0 w 4983568"/>
              <a:gd name="connsiteY23" fmla="*/ 390144 h 812800"/>
              <a:gd name="connsiteX24" fmla="*/ 0 w 4983568"/>
              <a:gd name="connsiteY24"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83568" h="812800" extrusionOk="0">
                <a:moveTo>
                  <a:pt x="0" y="0"/>
                </a:moveTo>
                <a:cubicBezTo>
                  <a:pt x="252950" y="-1898"/>
                  <a:pt x="343185" y="26731"/>
                  <a:pt x="553730" y="0"/>
                </a:cubicBezTo>
                <a:cubicBezTo>
                  <a:pt x="764275" y="-26731"/>
                  <a:pt x="875054" y="20401"/>
                  <a:pt x="1057624" y="0"/>
                </a:cubicBezTo>
                <a:cubicBezTo>
                  <a:pt x="1240194" y="-20401"/>
                  <a:pt x="1398289" y="44785"/>
                  <a:pt x="1661189" y="0"/>
                </a:cubicBezTo>
                <a:cubicBezTo>
                  <a:pt x="1924090" y="-44785"/>
                  <a:pt x="1950620" y="24795"/>
                  <a:pt x="2115248" y="0"/>
                </a:cubicBezTo>
                <a:cubicBezTo>
                  <a:pt x="2279876" y="-24795"/>
                  <a:pt x="2387110" y="6337"/>
                  <a:pt x="2519470" y="0"/>
                </a:cubicBezTo>
                <a:cubicBezTo>
                  <a:pt x="2651830" y="-6337"/>
                  <a:pt x="2833114" y="19154"/>
                  <a:pt x="2973529" y="0"/>
                </a:cubicBezTo>
                <a:cubicBezTo>
                  <a:pt x="3113944" y="-19154"/>
                  <a:pt x="3275309" y="24707"/>
                  <a:pt x="3377752" y="0"/>
                </a:cubicBezTo>
                <a:cubicBezTo>
                  <a:pt x="3480195" y="-24707"/>
                  <a:pt x="3659853" y="11919"/>
                  <a:pt x="3831810" y="0"/>
                </a:cubicBezTo>
                <a:cubicBezTo>
                  <a:pt x="4003767" y="-11919"/>
                  <a:pt x="4205287" y="16288"/>
                  <a:pt x="4435376" y="0"/>
                </a:cubicBezTo>
                <a:cubicBezTo>
                  <a:pt x="4665465" y="-16288"/>
                  <a:pt x="4751879" y="8787"/>
                  <a:pt x="4983568" y="0"/>
                </a:cubicBezTo>
                <a:cubicBezTo>
                  <a:pt x="5013149" y="103463"/>
                  <a:pt x="4943638" y="260977"/>
                  <a:pt x="4983568" y="382016"/>
                </a:cubicBezTo>
                <a:cubicBezTo>
                  <a:pt x="5023498" y="503055"/>
                  <a:pt x="4962479" y="692123"/>
                  <a:pt x="4983568" y="812800"/>
                </a:cubicBezTo>
                <a:cubicBezTo>
                  <a:pt x="4813897" y="835275"/>
                  <a:pt x="4693915" y="793930"/>
                  <a:pt x="4529510" y="812800"/>
                </a:cubicBezTo>
                <a:cubicBezTo>
                  <a:pt x="4365105" y="831670"/>
                  <a:pt x="4173729" y="791624"/>
                  <a:pt x="4025615" y="812800"/>
                </a:cubicBezTo>
                <a:cubicBezTo>
                  <a:pt x="3877502" y="833976"/>
                  <a:pt x="3712948" y="781065"/>
                  <a:pt x="3621393" y="812800"/>
                </a:cubicBezTo>
                <a:cubicBezTo>
                  <a:pt x="3529838" y="844535"/>
                  <a:pt x="3331484" y="811608"/>
                  <a:pt x="3067663" y="812800"/>
                </a:cubicBezTo>
                <a:cubicBezTo>
                  <a:pt x="2803842" y="813992"/>
                  <a:pt x="2600718" y="744365"/>
                  <a:pt x="2414262" y="812800"/>
                </a:cubicBezTo>
                <a:cubicBezTo>
                  <a:pt x="2227806" y="881235"/>
                  <a:pt x="2147402" y="758739"/>
                  <a:pt x="1960203" y="812800"/>
                </a:cubicBezTo>
                <a:cubicBezTo>
                  <a:pt x="1773004" y="866861"/>
                  <a:pt x="1583385" y="797233"/>
                  <a:pt x="1456309" y="812800"/>
                </a:cubicBezTo>
                <a:cubicBezTo>
                  <a:pt x="1329233" y="828367"/>
                  <a:pt x="1141177" y="768413"/>
                  <a:pt x="1052087" y="812800"/>
                </a:cubicBezTo>
                <a:cubicBezTo>
                  <a:pt x="962997" y="857187"/>
                  <a:pt x="823378" y="774224"/>
                  <a:pt x="598028" y="812800"/>
                </a:cubicBezTo>
                <a:cubicBezTo>
                  <a:pt x="372678" y="851376"/>
                  <a:pt x="212893" y="743085"/>
                  <a:pt x="0" y="812800"/>
                </a:cubicBezTo>
                <a:cubicBezTo>
                  <a:pt x="-31169" y="630539"/>
                  <a:pt x="18202" y="595879"/>
                  <a:pt x="0" y="390144"/>
                </a:cubicBezTo>
                <a:cubicBezTo>
                  <a:pt x="-18202" y="184409"/>
                  <a:pt x="19949" y="80177"/>
                  <a:pt x="0" y="0"/>
                </a:cubicBezTo>
                <a:close/>
              </a:path>
            </a:pathLst>
          </a:custGeom>
          <a:noFill/>
          <a:ln w="12700">
            <a:solidFill>
              <a:schemeClr val="accent5">
                <a:lumMod val="60000"/>
                <a:lumOff val="40000"/>
              </a:schemeClr>
            </a:solidFill>
            <a:prstDash val="dashDot"/>
            <a:extLst>
              <a:ext uri="{C807C97D-BFC1-408E-A445-0C87EB9F89A2}">
                <ask:lineSketchStyleProps xmlns:ask="http://schemas.microsoft.com/office/drawing/2018/sketchyshapes" sd="284389657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V Boli" panose="02000500030200090000" pitchFamily="2" charset="0"/>
              <a:cs typeface="MV Boli" panose="02000500030200090000" pitchFamily="2" charset="0"/>
            </a:endParaRPr>
          </a:p>
        </p:txBody>
      </p:sp>
      <p:sp>
        <p:nvSpPr>
          <p:cNvPr id="65" name="TextBox 64">
            <a:extLst>
              <a:ext uri="{FF2B5EF4-FFF2-40B4-BE49-F238E27FC236}">
                <a16:creationId xmlns:a16="http://schemas.microsoft.com/office/drawing/2014/main" id="{5157241D-25E4-4131-8820-AF310BD8737C}"/>
              </a:ext>
            </a:extLst>
          </p:cNvPr>
          <p:cNvSpPr txBox="1"/>
          <p:nvPr/>
        </p:nvSpPr>
        <p:spPr>
          <a:xfrm>
            <a:off x="1776903" y="2116252"/>
            <a:ext cx="6110080" cy="261610"/>
          </a:xfrm>
          <a:prstGeom prst="rect">
            <a:avLst/>
          </a:prstGeom>
          <a:noFill/>
        </p:spPr>
        <p:txBody>
          <a:bodyPr wrap="square">
            <a:spAutoFit/>
          </a:bodyPr>
          <a:lstStyle/>
          <a:p>
            <a:r>
              <a:rPr lang="en-US" sz="1050" dirty="0">
                <a:solidFill>
                  <a:schemeClr val="accent6">
                    <a:lumMod val="75000"/>
                  </a:schemeClr>
                </a:solidFill>
                <a:latin typeface="MV Boli" panose="02000500030200090000" pitchFamily="2" charset="0"/>
                <a:cs typeface="MV Boli" panose="02000500030200090000" pitchFamily="2" charset="0"/>
              </a:rPr>
              <a:t>X[:action]</a:t>
            </a:r>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9469EB22-A310-40AD-AE98-B183DF0D2793}"/>
                  </a:ext>
                </a:extLst>
              </p:cNvPr>
              <p:cNvSpPr txBox="1"/>
              <p:nvPr/>
            </p:nvSpPr>
            <p:spPr>
              <a:xfrm>
                <a:off x="1589018" y="5678791"/>
                <a:ext cx="6110080" cy="415498"/>
              </a:xfrm>
              <a:prstGeom prst="rect">
                <a:avLst/>
              </a:prstGeom>
              <a:noFill/>
            </p:spPr>
            <p:txBody>
              <a:bodyPr wrap="square">
                <a:spAutoFit/>
              </a:bodyPr>
              <a:lstStyle/>
              <a:p>
                <a:r>
                  <a:rPr lang="en-US" sz="1050" dirty="0">
                    <a:solidFill>
                      <a:schemeClr val="tx1">
                        <a:lumMod val="65000"/>
                        <a:lumOff val="35000"/>
                      </a:schemeClr>
                    </a:solidFill>
                    <a:latin typeface="MV Boli" panose="02000500030200090000" pitchFamily="2" charset="0"/>
                    <a:cs typeface="MV Boli" panose="02000500030200090000" pitchFamily="2" charset="0"/>
                  </a:rPr>
                  <a:t>push!(X ;state=</a:t>
                </a:r>
                <a14:m>
                  <m:oMath xmlns:m="http://schemas.openxmlformats.org/officeDocument/2006/math">
                    <m:sSub>
                      <m:sSubPr>
                        <m:ctrlPr>
                          <a:rPr lang="en-US" sz="1050" i="1" dirty="0" smtClean="0">
                            <a:solidFill>
                              <a:schemeClr val="tx1">
                                <a:lumMod val="65000"/>
                                <a:lumOff val="35000"/>
                              </a:schemeClr>
                            </a:solidFill>
                            <a:latin typeface="Cambria Math" panose="02040503050406030204" pitchFamily="18" charset="0"/>
                          </a:rPr>
                        </m:ctrlPr>
                      </m:sSubPr>
                      <m:e>
                        <m:r>
                          <a:rPr lang="en-US" sz="1050" b="0" i="1" dirty="0" smtClean="0">
                            <a:solidFill>
                              <a:schemeClr val="tx1">
                                <a:lumMod val="65000"/>
                                <a:lumOff val="35000"/>
                              </a:schemeClr>
                            </a:solidFill>
                            <a:latin typeface="Cambria Math" panose="02040503050406030204" pitchFamily="18" charset="0"/>
                          </a:rPr>
                          <m:t>𝑠</m:t>
                        </m:r>
                      </m:e>
                      <m:sub>
                        <m:r>
                          <a:rPr lang="en-US" sz="1050" i="1" dirty="0">
                            <a:solidFill>
                              <a:schemeClr val="tx1">
                                <a:lumMod val="65000"/>
                                <a:lumOff val="35000"/>
                              </a:schemeClr>
                            </a:solidFill>
                            <a:latin typeface="Cambria Math" panose="02040503050406030204" pitchFamily="18" charset="0"/>
                          </a:rPr>
                          <m:t>1</m:t>
                        </m:r>
                      </m:sub>
                    </m:sSub>
                  </m:oMath>
                </a14:m>
                <a:r>
                  <a:rPr lang="en-US" sz="1050" dirty="0">
                    <a:solidFill>
                      <a:schemeClr val="tx1">
                        <a:lumMod val="65000"/>
                        <a:lumOff val="35000"/>
                      </a:schemeClr>
                    </a:solidFill>
                    <a:latin typeface="MV Boli" panose="02000500030200090000" pitchFamily="2" charset="0"/>
                    <a:cs typeface="MV Boli" panose="02000500030200090000" pitchFamily="2" charset="0"/>
                  </a:rPr>
                  <a:t>,action=</a:t>
                </a:r>
                <a14:m>
                  <m:oMath xmlns:m="http://schemas.openxmlformats.org/officeDocument/2006/math">
                    <m:sSub>
                      <m:sSubPr>
                        <m:ctrlPr>
                          <a:rPr lang="en-US" sz="1050" i="1" dirty="0">
                            <a:solidFill>
                              <a:schemeClr val="tx1">
                                <a:lumMod val="65000"/>
                                <a:lumOff val="35000"/>
                              </a:schemeClr>
                            </a:solidFill>
                            <a:latin typeface="Cambria Math" panose="02040503050406030204" pitchFamily="18" charset="0"/>
                          </a:rPr>
                        </m:ctrlPr>
                      </m:sSubPr>
                      <m:e>
                        <m:r>
                          <a:rPr lang="en-US" sz="1050" i="1" dirty="0">
                            <a:solidFill>
                              <a:schemeClr val="tx1">
                                <a:lumMod val="65000"/>
                                <a:lumOff val="35000"/>
                              </a:schemeClr>
                            </a:solidFill>
                            <a:latin typeface="Cambria Math" panose="02040503050406030204" pitchFamily="18" charset="0"/>
                          </a:rPr>
                          <m:t>𝑎</m:t>
                        </m:r>
                      </m:e>
                      <m:sub>
                        <m:r>
                          <a:rPr lang="en-US" sz="1050" i="1" dirty="0">
                            <a:solidFill>
                              <a:schemeClr val="tx1">
                                <a:lumMod val="65000"/>
                                <a:lumOff val="35000"/>
                              </a:schemeClr>
                            </a:solidFill>
                            <a:latin typeface="Cambria Math" panose="02040503050406030204" pitchFamily="18" charset="0"/>
                          </a:rPr>
                          <m:t>1</m:t>
                        </m:r>
                      </m:sub>
                    </m:sSub>
                  </m:oMath>
                </a14:m>
                <a:r>
                  <a:rPr lang="en-US" sz="1050" dirty="0">
                    <a:solidFill>
                      <a:schemeClr val="tx1">
                        <a:lumMod val="65000"/>
                        <a:lumOff val="35000"/>
                      </a:schemeClr>
                    </a:solidFill>
                    <a:latin typeface="MV Boli" panose="02000500030200090000" pitchFamily="2" charset="0"/>
                    <a:cs typeface="MV Boli" panose="02000500030200090000" pitchFamily="2" charset="0"/>
                  </a:rPr>
                  <a:t>)</a:t>
                </a:r>
              </a:p>
              <a:p>
                <a:r>
                  <a:rPr lang="en-US" sz="1050" dirty="0">
                    <a:solidFill>
                      <a:schemeClr val="tx1">
                        <a:lumMod val="65000"/>
                        <a:lumOff val="35000"/>
                      </a:schemeClr>
                    </a:solidFill>
                    <a:latin typeface="MV Boli" panose="02000500030200090000" pitchFamily="2" charset="0"/>
                    <a:cs typeface="MV Boli" panose="02000500030200090000" pitchFamily="2" charset="0"/>
                  </a:rPr>
                  <a:t>push!(X ;reward=</a:t>
                </a:r>
                <a14:m>
                  <m:oMath xmlns:m="http://schemas.openxmlformats.org/officeDocument/2006/math">
                    <m:sSub>
                      <m:sSubPr>
                        <m:ctrlPr>
                          <a:rPr lang="en-US" sz="1050" i="1" dirty="0" smtClean="0">
                            <a:solidFill>
                              <a:schemeClr val="tx1">
                                <a:lumMod val="65000"/>
                                <a:lumOff val="35000"/>
                              </a:schemeClr>
                            </a:solidFill>
                            <a:latin typeface="Cambria Math" panose="02040503050406030204" pitchFamily="18" charset="0"/>
                          </a:rPr>
                        </m:ctrlPr>
                      </m:sSubPr>
                      <m:e>
                        <m:r>
                          <a:rPr lang="en-US" sz="1050" b="0" i="1" dirty="0" smtClean="0">
                            <a:solidFill>
                              <a:schemeClr val="tx1">
                                <a:lumMod val="65000"/>
                                <a:lumOff val="35000"/>
                              </a:schemeClr>
                            </a:solidFill>
                            <a:latin typeface="Cambria Math" panose="02040503050406030204" pitchFamily="18" charset="0"/>
                          </a:rPr>
                          <m:t>𝑟</m:t>
                        </m:r>
                      </m:e>
                      <m:sub>
                        <m:r>
                          <a:rPr lang="en-US" sz="1050" i="1" dirty="0">
                            <a:solidFill>
                              <a:schemeClr val="tx1">
                                <a:lumMod val="65000"/>
                                <a:lumOff val="35000"/>
                              </a:schemeClr>
                            </a:solidFill>
                            <a:latin typeface="Cambria Math" panose="02040503050406030204" pitchFamily="18" charset="0"/>
                          </a:rPr>
                          <m:t>1</m:t>
                        </m:r>
                      </m:sub>
                    </m:sSub>
                  </m:oMath>
                </a14:m>
                <a:r>
                  <a:rPr lang="en-US" sz="1050" dirty="0">
                    <a:solidFill>
                      <a:schemeClr val="tx1">
                        <a:lumMod val="65000"/>
                        <a:lumOff val="35000"/>
                      </a:schemeClr>
                    </a:solidFill>
                    <a:latin typeface="MV Boli" panose="02000500030200090000" pitchFamily="2" charset="0"/>
                    <a:cs typeface="MV Boli" panose="02000500030200090000" pitchFamily="2" charset="0"/>
                  </a:rPr>
                  <a:t>,terminal=</a:t>
                </a:r>
                <a14:m>
                  <m:oMath xmlns:m="http://schemas.openxmlformats.org/officeDocument/2006/math">
                    <m:sSub>
                      <m:sSubPr>
                        <m:ctrlPr>
                          <a:rPr lang="en-US" sz="1050" i="1" dirty="0" smtClean="0">
                            <a:solidFill>
                              <a:schemeClr val="tx1">
                                <a:lumMod val="65000"/>
                                <a:lumOff val="35000"/>
                              </a:schemeClr>
                            </a:solidFill>
                            <a:latin typeface="Cambria Math" panose="02040503050406030204" pitchFamily="18" charset="0"/>
                          </a:rPr>
                        </m:ctrlPr>
                      </m:sSubPr>
                      <m:e>
                        <m:r>
                          <a:rPr lang="en-US" sz="1050" b="0" i="1" dirty="0" smtClean="0">
                            <a:solidFill>
                              <a:schemeClr val="tx1">
                                <a:lumMod val="65000"/>
                                <a:lumOff val="35000"/>
                              </a:schemeClr>
                            </a:solidFill>
                            <a:latin typeface="Cambria Math" panose="02040503050406030204" pitchFamily="18" charset="0"/>
                          </a:rPr>
                          <m:t>𝑡</m:t>
                        </m:r>
                      </m:e>
                      <m:sub>
                        <m:r>
                          <a:rPr lang="en-US" sz="1050" i="1" dirty="0">
                            <a:solidFill>
                              <a:schemeClr val="tx1">
                                <a:lumMod val="65000"/>
                                <a:lumOff val="35000"/>
                              </a:schemeClr>
                            </a:solidFill>
                            <a:latin typeface="Cambria Math" panose="02040503050406030204" pitchFamily="18" charset="0"/>
                          </a:rPr>
                          <m:t>1</m:t>
                        </m:r>
                      </m:sub>
                    </m:sSub>
                  </m:oMath>
                </a14:m>
                <a:r>
                  <a:rPr lang="en-US" sz="1050" dirty="0">
                    <a:solidFill>
                      <a:schemeClr val="tx1">
                        <a:lumMod val="65000"/>
                        <a:lumOff val="35000"/>
                      </a:schemeClr>
                    </a:solidFill>
                    <a:latin typeface="MV Boli" panose="02000500030200090000" pitchFamily="2" charset="0"/>
                    <a:cs typeface="MV Boli" panose="02000500030200090000" pitchFamily="2" charset="0"/>
                  </a:rPr>
                  <a:t>)</a:t>
                </a:r>
              </a:p>
            </p:txBody>
          </p:sp>
        </mc:Choice>
        <mc:Fallback>
          <p:sp>
            <p:nvSpPr>
              <p:cNvPr id="67" name="TextBox 66">
                <a:extLst>
                  <a:ext uri="{FF2B5EF4-FFF2-40B4-BE49-F238E27FC236}">
                    <a16:creationId xmlns:a16="http://schemas.microsoft.com/office/drawing/2014/main" id="{9469EB22-A310-40AD-AE98-B183DF0D2793}"/>
                  </a:ext>
                </a:extLst>
              </p:cNvPr>
              <p:cNvSpPr txBox="1">
                <a:spLocks noRot="1" noChangeAspect="1" noMove="1" noResize="1" noEditPoints="1" noAdjustHandles="1" noChangeArrowheads="1" noChangeShapeType="1" noTextEdit="1"/>
              </p:cNvSpPr>
              <p:nvPr/>
            </p:nvSpPr>
            <p:spPr>
              <a:xfrm>
                <a:off x="1589018" y="5678791"/>
                <a:ext cx="6110080" cy="415498"/>
              </a:xfrm>
              <a:prstGeom prst="rect">
                <a:avLst/>
              </a:prstGeom>
              <a:blipFill>
                <a:blip r:embed="rId16"/>
                <a:stretch>
                  <a:fillRect b="-7353"/>
                </a:stretch>
              </a:blipFill>
            </p:spPr>
            <p:txBody>
              <a:bodyPr/>
              <a:lstStyle/>
              <a:p>
                <a:r>
                  <a:rPr lang="en-US">
                    <a:noFill/>
                  </a:rPr>
                  <a:t> </a:t>
                </a:r>
              </a:p>
            </p:txBody>
          </p:sp>
        </mc:Fallback>
      </mc:AlternateContent>
    </p:spTree>
    <p:extLst>
      <p:ext uri="{BB962C8B-B14F-4D97-AF65-F5344CB8AC3E}">
        <p14:creationId xmlns:p14="http://schemas.microsoft.com/office/powerpoint/2010/main" val="1462102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onstruction, scaffolding, site, worker icon | Icon search ...">
            <a:extLst>
              <a:ext uri="{FF2B5EF4-FFF2-40B4-BE49-F238E27FC236}">
                <a16:creationId xmlns:a16="http://schemas.microsoft.com/office/drawing/2014/main" id="{BD0C478F-E3CE-48FB-BA4A-7E8BE8FFC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318" y="1698105"/>
            <a:ext cx="3245427" cy="34617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5E7A44-DE6D-4280-BA33-7C80BB178035}"/>
              </a:ext>
            </a:extLst>
          </p:cNvPr>
          <p:cNvSpPr txBox="1"/>
          <p:nvPr/>
        </p:nvSpPr>
        <p:spPr>
          <a:xfrm>
            <a:off x="701386" y="2767280"/>
            <a:ext cx="2826328" cy="1323439"/>
          </a:xfrm>
          <a:prstGeom prst="rect">
            <a:avLst/>
          </a:prstGeom>
          <a:noFill/>
        </p:spPr>
        <p:txBody>
          <a:bodyPr wrap="square" rtlCol="0">
            <a:spAutoFit/>
          </a:bodyPr>
          <a:lstStyle/>
          <a:p>
            <a:pPr algn="ctr"/>
            <a:r>
              <a:rPr lang="en-US" sz="4000" b="1" dirty="0"/>
              <a:t>Anti-Framework</a:t>
            </a:r>
          </a:p>
        </p:txBody>
      </p:sp>
    </p:spTree>
    <p:extLst>
      <p:ext uri="{BB962C8B-B14F-4D97-AF65-F5344CB8AC3E}">
        <p14:creationId xmlns:p14="http://schemas.microsoft.com/office/powerpoint/2010/main" val="382902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AB8D-121B-4E94-91DA-BDA0BE7215E7}"/>
              </a:ext>
            </a:extLst>
          </p:cNvPr>
          <p:cNvSpPr>
            <a:spLocks noGrp="1"/>
          </p:cNvSpPr>
          <p:nvPr>
            <p:ph type="title"/>
          </p:nvPr>
        </p:nvSpPr>
        <p:spPr/>
        <p:txBody>
          <a:bodyPr/>
          <a:lstStyle/>
          <a:p>
            <a:r>
              <a:rPr lang="en-US" dirty="0"/>
              <a:t>Ongoing Work</a:t>
            </a:r>
          </a:p>
        </p:txBody>
      </p:sp>
      <p:sp>
        <p:nvSpPr>
          <p:cNvPr id="3" name="Content Placeholder 2">
            <a:extLst>
              <a:ext uri="{FF2B5EF4-FFF2-40B4-BE49-F238E27FC236}">
                <a16:creationId xmlns:a16="http://schemas.microsoft.com/office/drawing/2014/main" id="{15A8D184-2F97-4488-9291-A35FF48827DE}"/>
              </a:ext>
            </a:extLst>
          </p:cNvPr>
          <p:cNvSpPr>
            <a:spLocks noGrp="1"/>
          </p:cNvSpPr>
          <p:nvPr>
            <p:ph idx="1"/>
          </p:nvPr>
        </p:nvSpPr>
        <p:spPr/>
        <p:txBody>
          <a:bodyPr>
            <a:normAutofit fontScale="92500" lnSpcReduction="10000"/>
          </a:bodyPr>
          <a:lstStyle/>
          <a:p>
            <a:r>
              <a:rPr lang="en-US" dirty="0"/>
              <a:t>Multi-agent learning</a:t>
            </a:r>
          </a:p>
          <a:p>
            <a:pPr lvl="1"/>
            <a:r>
              <a:rPr lang="en-US" dirty="0" err="1"/>
              <a:t>OpenSpiel</a:t>
            </a:r>
            <a:endParaRPr lang="en-US" dirty="0"/>
          </a:p>
          <a:p>
            <a:pPr lvl="1"/>
            <a:endParaRPr lang="en-US" dirty="0"/>
          </a:p>
          <a:p>
            <a:r>
              <a:rPr lang="en-US" dirty="0"/>
              <a:t>Integrating </a:t>
            </a:r>
            <a:r>
              <a:rPr lang="en-US" dirty="0" err="1"/>
              <a:t>AlphaZero</a:t>
            </a:r>
            <a:r>
              <a:rPr lang="en-US" dirty="0"/>
              <a:t>/</a:t>
            </a:r>
            <a:r>
              <a:rPr lang="en-US" dirty="0" err="1"/>
              <a:t>MuZero</a:t>
            </a:r>
            <a:endParaRPr lang="en-US" dirty="0"/>
          </a:p>
          <a:p>
            <a:endParaRPr lang="en-US" dirty="0"/>
          </a:p>
          <a:p>
            <a:r>
              <a:rPr lang="en-US" dirty="0"/>
              <a:t>More environments in Julia</a:t>
            </a:r>
          </a:p>
          <a:p>
            <a:pPr lvl="1"/>
            <a:r>
              <a:rPr lang="en-US" dirty="0"/>
              <a:t>The more the better!</a:t>
            </a:r>
          </a:p>
          <a:p>
            <a:pPr lvl="1"/>
            <a:endParaRPr lang="en-US" dirty="0"/>
          </a:p>
          <a:p>
            <a:r>
              <a:rPr lang="en-US" dirty="0"/>
              <a:t>Multi-GPU/Multi-Node</a:t>
            </a:r>
          </a:p>
          <a:p>
            <a:pPr lvl="1"/>
            <a:r>
              <a:rPr lang="en-US" dirty="0"/>
              <a:t>Async DQN can increase 25%</a:t>
            </a:r>
          </a:p>
          <a:p>
            <a:pPr lvl="1"/>
            <a:r>
              <a:rPr lang="en-US"/>
              <a:t>SEED-RL</a:t>
            </a:r>
            <a:endParaRPr lang="en-US" dirty="0"/>
          </a:p>
        </p:txBody>
      </p:sp>
    </p:spTree>
    <p:extLst>
      <p:ext uri="{BB962C8B-B14F-4D97-AF65-F5344CB8AC3E}">
        <p14:creationId xmlns:p14="http://schemas.microsoft.com/office/powerpoint/2010/main" val="4207129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FE11-34FF-4222-A4DD-C290BE30967F}"/>
              </a:ext>
            </a:extLst>
          </p:cNvPr>
          <p:cNvSpPr>
            <a:spLocks noGrp="1"/>
          </p:cNvSpPr>
          <p:nvPr>
            <p:ph type="title"/>
          </p:nvPr>
        </p:nvSpPr>
        <p:spPr/>
        <p:txBody>
          <a:bodyPr/>
          <a:lstStyle/>
          <a:p>
            <a:r>
              <a:rPr lang="en-US" altLang="zh-CN" dirty="0" err="1"/>
              <a:t>ReinforcementLearningAnIntroduction.jl</a:t>
            </a:r>
            <a:endParaRPr lang="en-US" dirty="0"/>
          </a:p>
        </p:txBody>
      </p:sp>
      <p:pic>
        <p:nvPicPr>
          <p:cNvPr id="21506" name="Picture 2">
            <a:extLst>
              <a:ext uri="{FF2B5EF4-FFF2-40B4-BE49-F238E27FC236}">
                <a16:creationId xmlns:a16="http://schemas.microsoft.com/office/drawing/2014/main" id="{2080A81B-EE25-44A3-8F5D-ACD053ECCF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78798" y="1980838"/>
            <a:ext cx="3084747" cy="41129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157ABB-9269-4E5F-8502-0F6FEAB9CF0A}"/>
              </a:ext>
            </a:extLst>
          </p:cNvPr>
          <p:cNvSpPr txBox="1"/>
          <p:nvPr/>
        </p:nvSpPr>
        <p:spPr>
          <a:xfrm>
            <a:off x="1106632" y="2625694"/>
            <a:ext cx="3827266" cy="523220"/>
          </a:xfrm>
          <a:prstGeom prst="rect">
            <a:avLst/>
          </a:prstGeom>
          <a:noFill/>
        </p:spPr>
        <p:txBody>
          <a:bodyPr wrap="none" rtlCol="0">
            <a:spAutoFit/>
          </a:bodyPr>
          <a:lstStyle/>
          <a:p>
            <a:r>
              <a:rPr lang="en-US" sz="2800" b="1" dirty="0"/>
              <a:t>How to learn RL in Julia?</a:t>
            </a:r>
          </a:p>
        </p:txBody>
      </p:sp>
      <p:pic>
        <p:nvPicPr>
          <p:cNvPr id="7" name="Picture 6">
            <a:extLst>
              <a:ext uri="{FF2B5EF4-FFF2-40B4-BE49-F238E27FC236}">
                <a16:creationId xmlns:a16="http://schemas.microsoft.com/office/drawing/2014/main" id="{636C6070-E2E8-4AFB-AD22-2D1EDD5DA5C8}"/>
              </a:ext>
            </a:extLst>
          </p:cNvPr>
          <p:cNvPicPr>
            <a:picLocks noChangeAspect="1"/>
          </p:cNvPicPr>
          <p:nvPr/>
        </p:nvPicPr>
        <p:blipFill>
          <a:blip r:embed="rId3"/>
          <a:stretch>
            <a:fillRect/>
          </a:stretch>
        </p:blipFill>
        <p:spPr>
          <a:xfrm>
            <a:off x="1226993" y="3709087"/>
            <a:ext cx="4051589" cy="2089211"/>
          </a:xfrm>
          <a:prstGeom prst="rect">
            <a:avLst/>
          </a:prstGeom>
        </p:spPr>
      </p:pic>
    </p:spTree>
    <p:extLst>
      <p:ext uri="{BB962C8B-B14F-4D97-AF65-F5344CB8AC3E}">
        <p14:creationId xmlns:p14="http://schemas.microsoft.com/office/powerpoint/2010/main" val="1922885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F24E15-68F8-40AD-BAFB-0573EFA572E4}"/>
              </a:ext>
            </a:extLst>
          </p:cNvPr>
          <p:cNvSpPr txBox="1"/>
          <p:nvPr/>
        </p:nvSpPr>
        <p:spPr>
          <a:xfrm>
            <a:off x="3347544" y="4700017"/>
            <a:ext cx="6096000" cy="369332"/>
          </a:xfrm>
          <a:prstGeom prst="rect">
            <a:avLst/>
          </a:prstGeom>
          <a:noFill/>
        </p:spPr>
        <p:txBody>
          <a:bodyPr wrap="square">
            <a:spAutoFit/>
          </a:bodyPr>
          <a:lstStyle/>
          <a:p>
            <a:pPr algn="ctr"/>
            <a:r>
              <a:rPr lang="en-US" dirty="0">
                <a:hlinkClick r:id="rId2"/>
              </a:rPr>
              <a:t>juliarl.org</a:t>
            </a:r>
            <a:endParaRPr lang="en-US" dirty="0"/>
          </a:p>
        </p:txBody>
      </p:sp>
      <p:pic>
        <p:nvPicPr>
          <p:cNvPr id="11" name="Picture 10" descr="A close up of text on a white surface&#10;&#10;Description automatically generated">
            <a:extLst>
              <a:ext uri="{FF2B5EF4-FFF2-40B4-BE49-F238E27FC236}">
                <a16:creationId xmlns:a16="http://schemas.microsoft.com/office/drawing/2014/main" id="{DF606602-F03C-4289-B1F7-BFA6E2469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589" y="1731578"/>
            <a:ext cx="2558287" cy="2558287"/>
          </a:xfrm>
          <a:prstGeom prst="rect">
            <a:avLst/>
          </a:prstGeom>
        </p:spPr>
      </p:pic>
    </p:spTree>
    <p:extLst>
      <p:ext uri="{BB962C8B-B14F-4D97-AF65-F5344CB8AC3E}">
        <p14:creationId xmlns:p14="http://schemas.microsoft.com/office/powerpoint/2010/main" val="565018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02B-B7F7-45D6-B790-277698CF33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5FD01B-22B7-4418-BDAB-2D34EBB1C03F}"/>
              </a:ext>
            </a:extLst>
          </p:cNvPr>
          <p:cNvSpPr>
            <a:spLocks noGrp="1"/>
          </p:cNvSpPr>
          <p:nvPr>
            <p:ph idx="1"/>
          </p:nvPr>
        </p:nvSpPr>
        <p:spPr/>
        <p:txBody>
          <a:bodyPr/>
          <a:lstStyle/>
          <a:p>
            <a:r>
              <a:rPr lang="en-US" dirty="0"/>
              <a:t>Define the problem</a:t>
            </a:r>
          </a:p>
          <a:p>
            <a:endParaRPr lang="en-US" dirty="0"/>
          </a:p>
          <a:p>
            <a:r>
              <a:rPr lang="en-US" dirty="0"/>
              <a:t>Goal</a:t>
            </a:r>
          </a:p>
        </p:txBody>
      </p:sp>
    </p:spTree>
    <p:extLst>
      <p:ext uri="{BB962C8B-B14F-4D97-AF65-F5344CB8AC3E}">
        <p14:creationId xmlns:p14="http://schemas.microsoft.com/office/powerpoint/2010/main" val="195655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0434B6E-B675-41C9-84DA-FC8E528C5F1A}"/>
              </a:ext>
            </a:extLst>
          </p:cNvPr>
          <p:cNvSpPr/>
          <p:nvPr/>
        </p:nvSpPr>
        <p:spPr>
          <a:xfrm>
            <a:off x="4408250" y="3983958"/>
            <a:ext cx="2743201" cy="1204649"/>
          </a:xfrm>
          <a:prstGeom prst="ellipse">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p:txBody>
      </p:sp>
      <p:sp>
        <p:nvSpPr>
          <p:cNvPr id="4" name="Rectangle: Rounded Corners 3">
            <a:extLst>
              <a:ext uri="{FF2B5EF4-FFF2-40B4-BE49-F238E27FC236}">
                <a16:creationId xmlns:a16="http://schemas.microsoft.com/office/drawing/2014/main" id="{4F16DBE7-2F67-4858-A453-C2EDB5FCDE0E}"/>
              </a:ext>
            </a:extLst>
          </p:cNvPr>
          <p:cNvSpPr/>
          <p:nvPr/>
        </p:nvSpPr>
        <p:spPr>
          <a:xfrm>
            <a:off x="4408251" y="1578409"/>
            <a:ext cx="2743201" cy="1204649"/>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Policy</a:t>
            </a:r>
          </a:p>
        </p:txBody>
      </p:sp>
      <p:sp>
        <p:nvSpPr>
          <p:cNvPr id="6" name="Arrow: Curved Down 5">
            <a:extLst>
              <a:ext uri="{FF2B5EF4-FFF2-40B4-BE49-F238E27FC236}">
                <a16:creationId xmlns:a16="http://schemas.microsoft.com/office/drawing/2014/main" id="{AD33E6C8-5DC7-4E95-A044-2E5E961BEE03}"/>
              </a:ext>
            </a:extLst>
          </p:cNvPr>
          <p:cNvSpPr/>
          <p:nvPr/>
        </p:nvSpPr>
        <p:spPr>
          <a:xfrm rot="16200000">
            <a:off x="2269224" y="2630881"/>
            <a:ext cx="2950903" cy="1327150"/>
          </a:xfrm>
          <a:prstGeom prst="curvedDownArrow">
            <a:avLst>
              <a:gd name="adj1" fmla="val 26884"/>
              <a:gd name="adj2" fmla="val 50000"/>
              <a:gd name="adj3" fmla="val 2500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tx1"/>
              </a:solidFill>
            </a:endParaRPr>
          </a:p>
        </p:txBody>
      </p:sp>
      <p:sp>
        <p:nvSpPr>
          <p:cNvPr id="8" name="Arrow: Curved Down 7">
            <a:extLst>
              <a:ext uri="{FF2B5EF4-FFF2-40B4-BE49-F238E27FC236}">
                <a16:creationId xmlns:a16="http://schemas.microsoft.com/office/drawing/2014/main" id="{1B014129-6E11-4F10-B5F8-FAC5BA532B2B}"/>
              </a:ext>
            </a:extLst>
          </p:cNvPr>
          <p:cNvSpPr/>
          <p:nvPr/>
        </p:nvSpPr>
        <p:spPr>
          <a:xfrm rot="5400000">
            <a:off x="6339573" y="2719936"/>
            <a:ext cx="2950905" cy="1327150"/>
          </a:xfrm>
          <a:prstGeom prst="curvedDownArrow">
            <a:avLst>
              <a:gd name="adj1" fmla="val 26884"/>
              <a:gd name="adj2" fmla="val 50000"/>
              <a:gd name="adj3" fmla="val 25000"/>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67782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0434B6E-B675-41C9-84DA-FC8E528C5F1A}"/>
              </a:ext>
            </a:extLst>
          </p:cNvPr>
          <p:cNvSpPr/>
          <p:nvPr/>
        </p:nvSpPr>
        <p:spPr>
          <a:xfrm>
            <a:off x="4408250" y="3983958"/>
            <a:ext cx="2743201" cy="1204649"/>
          </a:xfrm>
          <a:prstGeom prst="ellipse">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p:txBody>
      </p:sp>
      <p:sp>
        <p:nvSpPr>
          <p:cNvPr id="4" name="Rectangle: Rounded Corners 3">
            <a:extLst>
              <a:ext uri="{FF2B5EF4-FFF2-40B4-BE49-F238E27FC236}">
                <a16:creationId xmlns:a16="http://schemas.microsoft.com/office/drawing/2014/main" id="{4F16DBE7-2F67-4858-A453-C2EDB5FCDE0E}"/>
              </a:ext>
            </a:extLst>
          </p:cNvPr>
          <p:cNvSpPr/>
          <p:nvPr/>
        </p:nvSpPr>
        <p:spPr>
          <a:xfrm>
            <a:off x="4408251" y="1578409"/>
            <a:ext cx="2743201" cy="1204649"/>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Policy</a:t>
            </a:r>
          </a:p>
        </p:txBody>
      </p:sp>
      <p:sp>
        <p:nvSpPr>
          <p:cNvPr id="6" name="Arrow: Curved Down 5">
            <a:extLst>
              <a:ext uri="{FF2B5EF4-FFF2-40B4-BE49-F238E27FC236}">
                <a16:creationId xmlns:a16="http://schemas.microsoft.com/office/drawing/2014/main" id="{AD33E6C8-5DC7-4E95-A044-2E5E961BEE03}"/>
              </a:ext>
            </a:extLst>
          </p:cNvPr>
          <p:cNvSpPr/>
          <p:nvPr/>
        </p:nvSpPr>
        <p:spPr>
          <a:xfrm rot="16200000">
            <a:off x="2269224" y="2630881"/>
            <a:ext cx="2950903" cy="1327150"/>
          </a:xfrm>
          <a:prstGeom prst="curvedDownArrow">
            <a:avLst>
              <a:gd name="adj1" fmla="val 26884"/>
              <a:gd name="adj2" fmla="val 50000"/>
              <a:gd name="adj3" fmla="val 2500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tx1"/>
              </a:solidFill>
            </a:endParaRPr>
          </a:p>
        </p:txBody>
      </p:sp>
      <p:sp>
        <p:nvSpPr>
          <p:cNvPr id="8" name="Arrow: Curved Down 7">
            <a:extLst>
              <a:ext uri="{FF2B5EF4-FFF2-40B4-BE49-F238E27FC236}">
                <a16:creationId xmlns:a16="http://schemas.microsoft.com/office/drawing/2014/main" id="{1B014129-6E11-4F10-B5F8-FAC5BA532B2B}"/>
              </a:ext>
            </a:extLst>
          </p:cNvPr>
          <p:cNvSpPr/>
          <p:nvPr/>
        </p:nvSpPr>
        <p:spPr>
          <a:xfrm rot="5400000">
            <a:off x="6339573" y="2719936"/>
            <a:ext cx="2950905" cy="1327150"/>
          </a:xfrm>
          <a:prstGeom prst="curvedDownArrow">
            <a:avLst>
              <a:gd name="adj1" fmla="val 26884"/>
              <a:gd name="adj2" fmla="val 50000"/>
              <a:gd name="adj3" fmla="val 25000"/>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4C0F5FA1-17D7-400B-9151-EB37F5A84B16}"/>
              </a:ext>
            </a:extLst>
          </p:cNvPr>
          <p:cNvPicPr>
            <a:picLocks noChangeAspect="1"/>
          </p:cNvPicPr>
          <p:nvPr/>
        </p:nvPicPr>
        <p:blipFill>
          <a:blip r:embed="rId2"/>
          <a:stretch>
            <a:fillRect/>
          </a:stretch>
        </p:blipFill>
        <p:spPr>
          <a:xfrm>
            <a:off x="485972" y="2455881"/>
            <a:ext cx="1755402" cy="1749971"/>
          </a:xfrm>
          <a:prstGeom prst="rect">
            <a:avLst/>
          </a:prstGeom>
        </p:spPr>
      </p:pic>
      <p:sp>
        <p:nvSpPr>
          <p:cNvPr id="5" name="TextBox 4">
            <a:extLst>
              <a:ext uri="{FF2B5EF4-FFF2-40B4-BE49-F238E27FC236}">
                <a16:creationId xmlns:a16="http://schemas.microsoft.com/office/drawing/2014/main" id="{FF952EBF-4F4F-4D56-A082-7FA303F1566C}"/>
              </a:ext>
            </a:extLst>
          </p:cNvPr>
          <p:cNvSpPr txBox="1"/>
          <p:nvPr/>
        </p:nvSpPr>
        <p:spPr>
          <a:xfrm>
            <a:off x="1032204" y="4489632"/>
            <a:ext cx="662938" cy="369332"/>
          </a:xfrm>
          <a:prstGeom prst="rect">
            <a:avLst/>
          </a:prstGeom>
          <a:noFill/>
        </p:spPr>
        <p:txBody>
          <a:bodyPr wrap="none" rtlCol="0">
            <a:spAutoFit/>
          </a:bodyPr>
          <a:lstStyle/>
          <a:p>
            <a:r>
              <a:rPr lang="en-US" dirty="0"/>
              <a:t>State</a:t>
            </a:r>
          </a:p>
        </p:txBody>
      </p:sp>
      <p:sp>
        <p:nvSpPr>
          <p:cNvPr id="11" name="Arrow: Down 10">
            <a:extLst>
              <a:ext uri="{FF2B5EF4-FFF2-40B4-BE49-F238E27FC236}">
                <a16:creationId xmlns:a16="http://schemas.microsoft.com/office/drawing/2014/main" id="{329D13E7-7121-4DE5-8C6A-112F79674476}"/>
              </a:ext>
            </a:extLst>
          </p:cNvPr>
          <p:cNvSpPr/>
          <p:nvPr/>
        </p:nvSpPr>
        <p:spPr>
          <a:xfrm>
            <a:off x="10128463" y="3309843"/>
            <a:ext cx="273269" cy="362607"/>
          </a:xfrm>
          <a:prstGeom prst="down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B56F39D6-9737-4A9A-8F7F-9E0A63B6CC28}"/>
              </a:ext>
            </a:extLst>
          </p:cNvPr>
          <p:cNvSpPr/>
          <p:nvPr/>
        </p:nvSpPr>
        <p:spPr>
          <a:xfrm rot="16200000">
            <a:off x="10446401" y="2897316"/>
            <a:ext cx="273269" cy="362607"/>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96141206-D50E-47C1-B3DF-B644DCD7BC7B}"/>
              </a:ext>
            </a:extLst>
          </p:cNvPr>
          <p:cNvSpPr/>
          <p:nvPr/>
        </p:nvSpPr>
        <p:spPr>
          <a:xfrm rot="10800000">
            <a:off x="10128463" y="2455881"/>
            <a:ext cx="273269" cy="362607"/>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ACBE647E-D30B-4801-857C-135942E99CD4}"/>
              </a:ext>
            </a:extLst>
          </p:cNvPr>
          <p:cNvSpPr/>
          <p:nvPr/>
        </p:nvSpPr>
        <p:spPr>
          <a:xfrm rot="5400000">
            <a:off x="9784249" y="2893373"/>
            <a:ext cx="273269" cy="362607"/>
          </a:xfrm>
          <a:prstGeom prst="down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93A1D3-B6F1-48DD-9120-82A7A8139BCE}"/>
              </a:ext>
            </a:extLst>
          </p:cNvPr>
          <p:cNvSpPr txBox="1"/>
          <p:nvPr/>
        </p:nvSpPr>
        <p:spPr>
          <a:xfrm>
            <a:off x="9822650" y="4304966"/>
            <a:ext cx="1883378" cy="369332"/>
          </a:xfrm>
          <a:prstGeom prst="rect">
            <a:avLst/>
          </a:prstGeom>
          <a:noFill/>
        </p:spPr>
        <p:txBody>
          <a:bodyPr wrap="square" rtlCol="0">
            <a:spAutoFit/>
          </a:bodyPr>
          <a:lstStyle/>
          <a:p>
            <a:r>
              <a:rPr lang="en-US" dirty="0"/>
              <a:t>Actions</a:t>
            </a:r>
          </a:p>
        </p:txBody>
      </p:sp>
    </p:spTree>
    <p:extLst>
      <p:ext uri="{BB962C8B-B14F-4D97-AF65-F5344CB8AC3E}">
        <p14:creationId xmlns:p14="http://schemas.microsoft.com/office/powerpoint/2010/main" val="97936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45CE51-3AF6-42D2-902B-FC31BFFF59ED}"/>
              </a:ext>
            </a:extLst>
          </p:cNvPr>
          <p:cNvSpPr/>
          <p:nvPr/>
        </p:nvSpPr>
        <p:spPr>
          <a:xfrm>
            <a:off x="1270912" y="804578"/>
            <a:ext cx="2743201" cy="1204649"/>
          </a:xfrm>
          <a:prstGeom prst="ellipse">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p:txBody>
      </p:sp>
      <p:sp>
        <p:nvSpPr>
          <p:cNvPr id="6" name="TextBox 5">
            <a:extLst>
              <a:ext uri="{FF2B5EF4-FFF2-40B4-BE49-F238E27FC236}">
                <a16:creationId xmlns:a16="http://schemas.microsoft.com/office/drawing/2014/main" id="{C1781EA4-9680-406E-A34F-6243A3D0CAF5}"/>
              </a:ext>
            </a:extLst>
          </p:cNvPr>
          <p:cNvSpPr txBox="1"/>
          <p:nvPr/>
        </p:nvSpPr>
        <p:spPr>
          <a:xfrm>
            <a:off x="1334814" y="2590799"/>
            <a:ext cx="2968954" cy="3416320"/>
          </a:xfrm>
          <a:prstGeom prst="rect">
            <a:avLst/>
          </a:prstGeom>
          <a:noFill/>
        </p:spPr>
        <p:txBody>
          <a:bodyPr wrap="none" rtlCol="0">
            <a:spAutoFit/>
          </a:bodyPr>
          <a:lstStyle/>
          <a:p>
            <a:pPr marL="285750" indent="-285750">
              <a:buFont typeface="Arial" panose="020B0604020202020204" pitchFamily="34" charset="0"/>
              <a:buChar char="•"/>
            </a:pPr>
            <a:r>
              <a:rPr lang="en-US" altLang="zh-CN" dirty="0"/>
              <a:t>Single Agent</a:t>
            </a:r>
          </a:p>
          <a:p>
            <a:pPr marL="742950" lvl="1" indent="-285750">
              <a:buFont typeface="Arial" panose="020B0604020202020204" pitchFamily="34" charset="0"/>
              <a:buChar char="•"/>
            </a:pPr>
            <a:r>
              <a:rPr lang="en-US" dirty="0"/>
              <a:t>Minimal Action Set</a:t>
            </a:r>
          </a:p>
          <a:p>
            <a:pPr marL="742950" lvl="1" indent="-285750">
              <a:buFont typeface="Arial" panose="020B0604020202020204" pitchFamily="34" charset="0"/>
              <a:buChar char="•"/>
            </a:pPr>
            <a:r>
              <a:rPr lang="en-US" dirty="0"/>
              <a:t>Full Action Set</a:t>
            </a:r>
          </a:p>
          <a:p>
            <a:pPr lvl="1"/>
            <a:endParaRPr lang="en-US" dirty="0"/>
          </a:p>
          <a:p>
            <a:pPr marL="285750" indent="-285750">
              <a:buFont typeface="Arial" panose="020B0604020202020204" pitchFamily="34" charset="0"/>
              <a:buChar char="•"/>
            </a:pPr>
            <a:r>
              <a:rPr lang="en-US" altLang="zh-CN" dirty="0"/>
              <a:t>Multi-Agent</a:t>
            </a:r>
          </a:p>
          <a:p>
            <a:pPr marL="742950" lvl="1" indent="-285750">
              <a:buFont typeface="Arial" panose="020B0604020202020204" pitchFamily="34" charset="0"/>
              <a:buChar char="•"/>
            </a:pPr>
            <a:r>
              <a:rPr lang="en-US" dirty="0"/>
              <a:t>Two Agent?</a:t>
            </a:r>
          </a:p>
          <a:p>
            <a:pPr marL="742950" lvl="1" indent="-285750">
              <a:buFont typeface="Arial" panose="020B0604020202020204" pitchFamily="34" charset="0"/>
              <a:buChar char="•"/>
            </a:pPr>
            <a:r>
              <a:rPr lang="en-US" dirty="0"/>
              <a:t>Simultaneous?</a:t>
            </a:r>
          </a:p>
          <a:p>
            <a:pPr marL="742950" lvl="1" indent="-285750">
              <a:buFont typeface="Arial" panose="020B0604020202020204" pitchFamily="34" charset="0"/>
              <a:buChar char="•"/>
            </a:pPr>
            <a:r>
              <a:rPr lang="en-US" dirty="0"/>
              <a:t>Perfect Information?</a:t>
            </a:r>
          </a:p>
          <a:p>
            <a:pPr marL="742950" lvl="1" indent="-285750">
              <a:buFont typeface="Arial" panose="020B0604020202020204" pitchFamily="34" charset="0"/>
              <a:buChar char="•"/>
            </a:pPr>
            <a:r>
              <a:rPr lang="en-US" dirty="0"/>
              <a:t>Extended Game Form</a:t>
            </a:r>
          </a:p>
          <a:p>
            <a:pPr marL="742950" lvl="1" indent="-285750">
              <a:buFont typeface="Arial" panose="020B0604020202020204" pitchFamily="34" charset="0"/>
              <a:buChar char="•"/>
            </a:pPr>
            <a:r>
              <a:rPr lang="en-US" dirty="0"/>
              <a: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8" name="Rectangle: Rounded Corners 7">
            <a:extLst>
              <a:ext uri="{FF2B5EF4-FFF2-40B4-BE49-F238E27FC236}">
                <a16:creationId xmlns:a16="http://schemas.microsoft.com/office/drawing/2014/main" id="{4F1D3531-0231-4303-B32C-B77C1CFAA211}"/>
              </a:ext>
            </a:extLst>
          </p:cNvPr>
          <p:cNvSpPr/>
          <p:nvPr/>
        </p:nvSpPr>
        <p:spPr>
          <a:xfrm>
            <a:off x="6888692" y="804577"/>
            <a:ext cx="2743201" cy="1204649"/>
          </a:xfrm>
          <a:prstGeom prst="round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Policy</a:t>
            </a:r>
          </a:p>
        </p:txBody>
      </p:sp>
      <p:sp>
        <p:nvSpPr>
          <p:cNvPr id="12" name="TextBox 11">
            <a:extLst>
              <a:ext uri="{FF2B5EF4-FFF2-40B4-BE49-F238E27FC236}">
                <a16:creationId xmlns:a16="http://schemas.microsoft.com/office/drawing/2014/main" id="{30397780-D607-4478-9C87-E1E4C42F8D04}"/>
              </a:ext>
            </a:extLst>
          </p:cNvPr>
          <p:cNvSpPr txBox="1"/>
          <p:nvPr/>
        </p:nvSpPr>
        <p:spPr>
          <a:xfrm>
            <a:off x="6888692" y="2590799"/>
            <a:ext cx="2523322" cy="452431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Q-Learning</a:t>
            </a:r>
          </a:p>
          <a:p>
            <a:pPr marL="742950" lvl="1" indent="-285750">
              <a:buFont typeface="Arial" panose="020B0604020202020204" pitchFamily="34" charset="0"/>
              <a:buChar char="•"/>
            </a:pPr>
            <a:r>
              <a:rPr lang="en-US" dirty="0"/>
              <a:t>Double-Q</a:t>
            </a:r>
          </a:p>
          <a:p>
            <a:pPr marL="742950" lvl="1" indent="-285750">
              <a:buFont typeface="Arial" panose="020B0604020202020204" pitchFamily="34" charset="0"/>
              <a:buChar char="•"/>
            </a:pPr>
            <a:r>
              <a:rPr lang="en-US" dirty="0"/>
              <a:t>Dueling-Q</a:t>
            </a:r>
          </a:p>
          <a:p>
            <a:pPr marL="742950" lvl="1" indent="-285750">
              <a:buFont typeface="Arial" panose="020B0604020202020204" pitchFamily="34" charset="0"/>
              <a:buChar char="•"/>
            </a:pPr>
            <a:r>
              <a:rPr lang="en-US" dirty="0"/>
              <a:t>Rainbow</a:t>
            </a:r>
          </a:p>
          <a:p>
            <a:pPr marL="742950" lvl="1" indent="-285750">
              <a:buFont typeface="Arial" panose="020B0604020202020204" pitchFamily="34" charset="0"/>
              <a:buChar char="•"/>
            </a:pPr>
            <a:r>
              <a:rPr lang="en-US" dirty="0"/>
              <a:t>DQN/IQN/FQN</a:t>
            </a:r>
          </a:p>
          <a:p>
            <a:pPr marL="742950" lvl="1" indent="-285750">
              <a:buFont typeface="Arial" panose="020B0604020202020204" pitchFamily="34" charset="0"/>
              <a:buChar char="•"/>
            </a:pPr>
            <a:r>
              <a:rPr lang="en-US" dirty="0"/>
              <a:t>…</a:t>
            </a:r>
          </a:p>
          <a:p>
            <a:pPr lvl="1"/>
            <a:endParaRPr lang="en-US" dirty="0"/>
          </a:p>
          <a:p>
            <a:pPr marL="285750" indent="-285750">
              <a:buFont typeface="Arial" panose="020B0604020202020204" pitchFamily="34" charset="0"/>
              <a:buChar char="•"/>
            </a:pPr>
            <a:r>
              <a:rPr lang="en-US" altLang="zh-CN" dirty="0"/>
              <a:t>Policy Gradient</a:t>
            </a:r>
          </a:p>
          <a:p>
            <a:pPr marL="742950" lvl="1" indent="-285750">
              <a:buFont typeface="Arial" panose="020B0604020202020204" pitchFamily="34" charset="0"/>
              <a:buChar char="•"/>
            </a:pPr>
            <a:r>
              <a:rPr lang="en-US" dirty="0"/>
              <a:t>A2C/A3C</a:t>
            </a:r>
          </a:p>
          <a:p>
            <a:pPr marL="742950" lvl="1" indent="-285750">
              <a:buFont typeface="Arial" panose="020B0604020202020204" pitchFamily="34" charset="0"/>
              <a:buChar char="•"/>
            </a:pPr>
            <a:r>
              <a:rPr lang="en-US" dirty="0"/>
              <a:t>TRPO/PPO</a:t>
            </a:r>
          </a:p>
          <a:p>
            <a:pPr marL="742950" lvl="1" indent="-285750">
              <a:buFont typeface="Arial" panose="020B0604020202020204" pitchFamily="34" charset="0"/>
              <a:buChar char="•"/>
            </a:pPr>
            <a:r>
              <a:rPr lang="en-US" dirty="0"/>
              <a: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Model-Based</a:t>
            </a:r>
          </a:p>
          <a:p>
            <a:pPr marL="285750" indent="-285750">
              <a:buFont typeface="Arial" panose="020B0604020202020204" pitchFamily="34" charset="0"/>
              <a:buChar char="•"/>
            </a:pPr>
            <a:r>
              <a:rPr lang="en-US" dirty="0"/>
              <a:t>Multi-Agent</a:t>
            </a:r>
          </a:p>
          <a:p>
            <a:pPr marL="285750" indent="-285750">
              <a:buFont typeface="Arial" panose="020B0604020202020204" pitchFamily="34" charset="0"/>
              <a:buChar char="•"/>
            </a:pPr>
            <a:r>
              <a:rPr lang="en-US" dirty="0"/>
              <a:t>…</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7882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2" end="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
                                            <p:txEl>
                                              <p:pRg st="7" end="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2" end="1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xEl>
                                              <p:pRg st="13" end="1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rump: &quot;They look like a lovely couple&quot; — Digital Spy">
            <a:extLst>
              <a:ext uri="{FF2B5EF4-FFF2-40B4-BE49-F238E27FC236}">
                <a16:creationId xmlns:a16="http://schemas.microsoft.com/office/drawing/2014/main" id="{41A7CCD8-0FEB-428A-AFED-D36096F65511}"/>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9646" y="1629588"/>
            <a:ext cx="4772353" cy="359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658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95BB4A-C3AB-4E73-9131-FA2122E6C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137" y="858980"/>
            <a:ext cx="898815" cy="8988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FAB7CB-9D7E-4BB9-BE3F-BC19C146FB89}"/>
              </a:ext>
            </a:extLst>
          </p:cNvPr>
          <p:cNvSpPr txBox="1"/>
          <p:nvPr/>
        </p:nvSpPr>
        <p:spPr>
          <a:xfrm rot="1750189">
            <a:off x="2742745" y="3802724"/>
            <a:ext cx="2360740" cy="707886"/>
          </a:xfrm>
          <a:prstGeom prst="rect">
            <a:avLst/>
          </a:prstGeom>
          <a:noFill/>
        </p:spPr>
        <p:txBody>
          <a:bodyPr wrap="square">
            <a:spAutoFit/>
          </a:bodyPr>
          <a:lstStyle/>
          <a:p>
            <a:r>
              <a:rPr lang="en-US" sz="4000" b="1" i="0" u="none" strike="noStrike" dirty="0">
                <a:effectLst/>
                <a:latin typeface="-apple-system"/>
              </a:rPr>
              <a:t>SLM-Lab</a:t>
            </a:r>
          </a:p>
        </p:txBody>
      </p:sp>
      <p:sp>
        <p:nvSpPr>
          <p:cNvPr id="10" name="TextBox 9">
            <a:extLst>
              <a:ext uri="{FF2B5EF4-FFF2-40B4-BE49-F238E27FC236}">
                <a16:creationId xmlns:a16="http://schemas.microsoft.com/office/drawing/2014/main" id="{058FBE71-943C-407A-BCF3-CC38355B2F61}"/>
              </a:ext>
            </a:extLst>
          </p:cNvPr>
          <p:cNvSpPr txBox="1"/>
          <p:nvPr/>
        </p:nvSpPr>
        <p:spPr>
          <a:xfrm rot="18746355">
            <a:off x="-445707" y="2351745"/>
            <a:ext cx="3168794" cy="707886"/>
          </a:xfrm>
          <a:prstGeom prst="rect">
            <a:avLst/>
          </a:prstGeom>
          <a:noFill/>
        </p:spPr>
        <p:txBody>
          <a:bodyPr wrap="square">
            <a:spAutoFit/>
          </a:bodyPr>
          <a:lstStyle/>
          <a:p>
            <a:r>
              <a:rPr lang="en-US" sz="4000" b="1" i="0" u="none" strike="noStrike" dirty="0" err="1">
                <a:effectLst/>
                <a:latin typeface="-apple-system"/>
              </a:rPr>
              <a:t>Pytorch</a:t>
            </a:r>
            <a:r>
              <a:rPr lang="en-US" altLang="zh-CN" sz="4000" b="1" i="0" u="none" strike="noStrike" dirty="0">
                <a:effectLst/>
                <a:latin typeface="-apple-system"/>
              </a:rPr>
              <a:t>-DRL</a:t>
            </a:r>
            <a:endParaRPr lang="en-US" sz="4000" b="1" i="0" u="none" strike="noStrike" dirty="0">
              <a:effectLst/>
              <a:latin typeface="-apple-system"/>
            </a:endParaRPr>
          </a:p>
        </p:txBody>
      </p:sp>
      <p:sp>
        <p:nvSpPr>
          <p:cNvPr id="11" name="TextBox 10">
            <a:extLst>
              <a:ext uri="{FF2B5EF4-FFF2-40B4-BE49-F238E27FC236}">
                <a16:creationId xmlns:a16="http://schemas.microsoft.com/office/drawing/2014/main" id="{517BCF8B-ADAB-44AC-963B-41F9E20494A3}"/>
              </a:ext>
            </a:extLst>
          </p:cNvPr>
          <p:cNvSpPr txBox="1"/>
          <p:nvPr/>
        </p:nvSpPr>
        <p:spPr>
          <a:xfrm>
            <a:off x="2109788" y="2564413"/>
            <a:ext cx="1554740" cy="707886"/>
          </a:xfrm>
          <a:prstGeom prst="rect">
            <a:avLst/>
          </a:prstGeom>
          <a:noFill/>
        </p:spPr>
        <p:txBody>
          <a:bodyPr wrap="square">
            <a:spAutoFit/>
          </a:bodyPr>
          <a:lstStyle/>
          <a:p>
            <a:r>
              <a:rPr lang="en-US" sz="4000" b="1" i="0" u="none" strike="noStrike" dirty="0" err="1">
                <a:effectLst/>
                <a:latin typeface="-apple-system"/>
              </a:rPr>
              <a:t>rlpyt</a:t>
            </a:r>
            <a:endParaRPr lang="en-US" sz="4000" b="1" i="0" u="none" strike="noStrike" dirty="0">
              <a:effectLst/>
              <a:latin typeface="-apple-system"/>
            </a:endParaRPr>
          </a:p>
        </p:txBody>
      </p:sp>
      <p:sp>
        <p:nvSpPr>
          <p:cNvPr id="14" name="TextBox 13">
            <a:extLst>
              <a:ext uri="{FF2B5EF4-FFF2-40B4-BE49-F238E27FC236}">
                <a16:creationId xmlns:a16="http://schemas.microsoft.com/office/drawing/2014/main" id="{26B6743B-52D6-4915-A03E-F4D2124C18A7}"/>
              </a:ext>
            </a:extLst>
          </p:cNvPr>
          <p:cNvSpPr txBox="1"/>
          <p:nvPr/>
        </p:nvSpPr>
        <p:spPr>
          <a:xfrm rot="21000191">
            <a:off x="723439" y="3871994"/>
            <a:ext cx="2360740" cy="707886"/>
          </a:xfrm>
          <a:prstGeom prst="rect">
            <a:avLst/>
          </a:prstGeom>
          <a:noFill/>
        </p:spPr>
        <p:txBody>
          <a:bodyPr wrap="square">
            <a:spAutoFit/>
          </a:bodyPr>
          <a:lstStyle/>
          <a:p>
            <a:r>
              <a:rPr lang="en-US" sz="4000" b="1" i="0" u="none" strike="noStrike" dirty="0" err="1">
                <a:effectLst/>
                <a:latin typeface="-apple-system"/>
              </a:rPr>
              <a:t>ReAgent</a:t>
            </a:r>
            <a:endParaRPr lang="en-US" sz="4000" b="1" i="0" u="none" strike="noStrike" dirty="0">
              <a:effectLst/>
              <a:latin typeface="-apple-system"/>
            </a:endParaRPr>
          </a:p>
        </p:txBody>
      </p:sp>
      <p:sp>
        <p:nvSpPr>
          <p:cNvPr id="15" name="TextBox 14">
            <a:extLst>
              <a:ext uri="{FF2B5EF4-FFF2-40B4-BE49-F238E27FC236}">
                <a16:creationId xmlns:a16="http://schemas.microsoft.com/office/drawing/2014/main" id="{3599881C-C569-4CD0-BC78-19FBBB91A13B}"/>
              </a:ext>
            </a:extLst>
          </p:cNvPr>
          <p:cNvSpPr txBox="1"/>
          <p:nvPr/>
        </p:nvSpPr>
        <p:spPr>
          <a:xfrm rot="471433">
            <a:off x="1288692" y="4937450"/>
            <a:ext cx="2360740" cy="707886"/>
          </a:xfrm>
          <a:prstGeom prst="rect">
            <a:avLst/>
          </a:prstGeom>
          <a:noFill/>
        </p:spPr>
        <p:txBody>
          <a:bodyPr wrap="square">
            <a:spAutoFit/>
          </a:bodyPr>
          <a:lstStyle/>
          <a:p>
            <a:r>
              <a:rPr lang="en-US" sz="4000" b="1" i="0" u="none" strike="noStrike" dirty="0" err="1">
                <a:effectLst/>
                <a:latin typeface="-apple-system"/>
              </a:rPr>
              <a:t>DeepRL</a:t>
            </a:r>
            <a:endParaRPr lang="en-US" sz="4000" b="1" i="0" u="none" strike="noStrike" dirty="0">
              <a:effectLst/>
              <a:latin typeface="-apple-system"/>
            </a:endParaRPr>
          </a:p>
        </p:txBody>
      </p:sp>
      <p:sp>
        <p:nvSpPr>
          <p:cNvPr id="16" name="TextBox 15">
            <a:extLst>
              <a:ext uri="{FF2B5EF4-FFF2-40B4-BE49-F238E27FC236}">
                <a16:creationId xmlns:a16="http://schemas.microsoft.com/office/drawing/2014/main" id="{C5F0B21F-D2C8-4CD3-8A45-E11DB606D896}"/>
              </a:ext>
            </a:extLst>
          </p:cNvPr>
          <p:cNvSpPr txBox="1"/>
          <p:nvPr/>
        </p:nvSpPr>
        <p:spPr>
          <a:xfrm rot="20370175">
            <a:off x="1525070" y="5841306"/>
            <a:ext cx="2360740" cy="707886"/>
          </a:xfrm>
          <a:prstGeom prst="rect">
            <a:avLst/>
          </a:prstGeom>
          <a:noFill/>
        </p:spPr>
        <p:txBody>
          <a:bodyPr wrap="square">
            <a:spAutoFit/>
          </a:bodyPr>
          <a:lstStyle/>
          <a:p>
            <a:r>
              <a:rPr lang="en-US" sz="4000" b="1" dirty="0" err="1">
                <a:latin typeface="-apple-system"/>
              </a:rPr>
              <a:t>t</a:t>
            </a:r>
            <a:r>
              <a:rPr lang="en-US" sz="4000" b="1" i="0" u="none" strike="noStrike" dirty="0" err="1">
                <a:effectLst/>
                <a:latin typeface="-apple-system"/>
              </a:rPr>
              <a:t>ianshou</a:t>
            </a:r>
            <a:endParaRPr lang="en-US" sz="4000" b="1" i="0" u="none" strike="noStrike" dirty="0">
              <a:effectLst/>
              <a:latin typeface="-apple-system"/>
            </a:endParaRPr>
          </a:p>
        </p:txBody>
      </p:sp>
      <p:pic>
        <p:nvPicPr>
          <p:cNvPr id="18" name="Picture 2">
            <a:extLst>
              <a:ext uri="{FF2B5EF4-FFF2-40B4-BE49-F238E27FC236}">
                <a16:creationId xmlns:a16="http://schemas.microsoft.com/office/drawing/2014/main" id="{3A5A6865-65C2-4E54-8029-78B72DB54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0" y="858981"/>
            <a:ext cx="898814" cy="8988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1391141-23F3-4756-8658-A829A5A30D13}"/>
              </a:ext>
            </a:extLst>
          </p:cNvPr>
          <p:cNvSpPr txBox="1"/>
          <p:nvPr/>
        </p:nvSpPr>
        <p:spPr>
          <a:xfrm rot="1750189">
            <a:off x="2742744" y="3802724"/>
            <a:ext cx="2360740" cy="707886"/>
          </a:xfrm>
          <a:prstGeom prst="rect">
            <a:avLst/>
          </a:prstGeom>
          <a:noFill/>
        </p:spPr>
        <p:txBody>
          <a:bodyPr wrap="square">
            <a:spAutoFit/>
          </a:bodyPr>
          <a:lstStyle/>
          <a:p>
            <a:r>
              <a:rPr lang="en-US" sz="4000" b="1" i="0" u="none" strike="noStrike" dirty="0">
                <a:effectLst/>
                <a:latin typeface="-apple-system"/>
              </a:rPr>
              <a:t>SLM-Lab</a:t>
            </a:r>
          </a:p>
        </p:txBody>
      </p:sp>
      <p:sp>
        <p:nvSpPr>
          <p:cNvPr id="20" name="TextBox 19">
            <a:extLst>
              <a:ext uri="{FF2B5EF4-FFF2-40B4-BE49-F238E27FC236}">
                <a16:creationId xmlns:a16="http://schemas.microsoft.com/office/drawing/2014/main" id="{74B6A952-BFF4-4681-8D7C-AAF5B1767589}"/>
              </a:ext>
            </a:extLst>
          </p:cNvPr>
          <p:cNvSpPr txBox="1"/>
          <p:nvPr/>
        </p:nvSpPr>
        <p:spPr>
          <a:xfrm rot="2242192">
            <a:off x="9898617" y="1949677"/>
            <a:ext cx="2360740" cy="707886"/>
          </a:xfrm>
          <a:prstGeom prst="rect">
            <a:avLst/>
          </a:prstGeom>
          <a:noFill/>
        </p:spPr>
        <p:txBody>
          <a:bodyPr wrap="square">
            <a:spAutoFit/>
          </a:bodyPr>
          <a:lstStyle/>
          <a:p>
            <a:r>
              <a:rPr lang="en-US" sz="4000" b="1" i="0" u="none" strike="noStrike" dirty="0">
                <a:effectLst/>
                <a:latin typeface="-apple-system"/>
              </a:rPr>
              <a:t>dopamine</a:t>
            </a:r>
          </a:p>
        </p:txBody>
      </p:sp>
      <p:sp>
        <p:nvSpPr>
          <p:cNvPr id="21" name="TextBox 20">
            <a:extLst>
              <a:ext uri="{FF2B5EF4-FFF2-40B4-BE49-F238E27FC236}">
                <a16:creationId xmlns:a16="http://schemas.microsoft.com/office/drawing/2014/main" id="{1E75D36C-F4C5-4451-9BBD-7088BADCE6B3}"/>
              </a:ext>
            </a:extLst>
          </p:cNvPr>
          <p:cNvSpPr txBox="1"/>
          <p:nvPr/>
        </p:nvSpPr>
        <p:spPr>
          <a:xfrm rot="20197707">
            <a:off x="7744117" y="1949677"/>
            <a:ext cx="2360740" cy="707886"/>
          </a:xfrm>
          <a:prstGeom prst="rect">
            <a:avLst/>
          </a:prstGeom>
          <a:noFill/>
        </p:spPr>
        <p:txBody>
          <a:bodyPr wrap="square">
            <a:spAutoFit/>
          </a:bodyPr>
          <a:lstStyle/>
          <a:p>
            <a:r>
              <a:rPr lang="en-US" sz="4000" b="1" i="0" u="none" strike="noStrike" dirty="0">
                <a:effectLst/>
                <a:latin typeface="-apple-system"/>
              </a:rPr>
              <a:t>acme</a:t>
            </a:r>
          </a:p>
        </p:txBody>
      </p:sp>
      <p:sp>
        <p:nvSpPr>
          <p:cNvPr id="22" name="TextBox 21">
            <a:extLst>
              <a:ext uri="{FF2B5EF4-FFF2-40B4-BE49-F238E27FC236}">
                <a16:creationId xmlns:a16="http://schemas.microsoft.com/office/drawing/2014/main" id="{84E02724-9E07-4BF2-8D61-A573C2FD4A4D}"/>
              </a:ext>
            </a:extLst>
          </p:cNvPr>
          <p:cNvSpPr txBox="1"/>
          <p:nvPr/>
        </p:nvSpPr>
        <p:spPr>
          <a:xfrm rot="21180581">
            <a:off x="8226792" y="2977160"/>
            <a:ext cx="3149871" cy="707886"/>
          </a:xfrm>
          <a:prstGeom prst="rect">
            <a:avLst/>
          </a:prstGeom>
          <a:noFill/>
        </p:spPr>
        <p:txBody>
          <a:bodyPr wrap="square">
            <a:spAutoFit/>
          </a:bodyPr>
          <a:lstStyle/>
          <a:p>
            <a:r>
              <a:rPr lang="en-US" sz="4000" b="1" i="0" u="none" strike="noStrike" dirty="0" err="1">
                <a:effectLst/>
                <a:latin typeface="-apple-system"/>
              </a:rPr>
              <a:t>TensorLayer</a:t>
            </a:r>
            <a:endParaRPr lang="en-US" sz="4000" b="1" i="0" u="none" strike="noStrike" dirty="0">
              <a:effectLst/>
              <a:latin typeface="-apple-system"/>
            </a:endParaRPr>
          </a:p>
        </p:txBody>
      </p:sp>
      <p:sp>
        <p:nvSpPr>
          <p:cNvPr id="23" name="TextBox 22">
            <a:extLst>
              <a:ext uri="{FF2B5EF4-FFF2-40B4-BE49-F238E27FC236}">
                <a16:creationId xmlns:a16="http://schemas.microsoft.com/office/drawing/2014/main" id="{5148C8C6-9EB7-4194-B8D6-70D5CE1E00F1}"/>
              </a:ext>
            </a:extLst>
          </p:cNvPr>
          <p:cNvSpPr txBox="1"/>
          <p:nvPr/>
        </p:nvSpPr>
        <p:spPr>
          <a:xfrm rot="1494814">
            <a:off x="9310200" y="4302969"/>
            <a:ext cx="3149871" cy="707886"/>
          </a:xfrm>
          <a:prstGeom prst="rect">
            <a:avLst/>
          </a:prstGeom>
          <a:noFill/>
        </p:spPr>
        <p:txBody>
          <a:bodyPr wrap="square">
            <a:spAutoFit/>
          </a:bodyPr>
          <a:lstStyle/>
          <a:p>
            <a:r>
              <a:rPr lang="en-US" sz="4000" b="1" i="0" u="none" strike="noStrike" dirty="0" err="1">
                <a:effectLst/>
                <a:latin typeface="-apple-system"/>
              </a:rPr>
              <a:t>TensorForce</a:t>
            </a:r>
            <a:endParaRPr lang="en-US" sz="4000" b="1" i="0" u="none" strike="noStrike" dirty="0">
              <a:effectLst/>
              <a:latin typeface="-apple-system"/>
            </a:endParaRPr>
          </a:p>
        </p:txBody>
      </p:sp>
      <p:sp>
        <p:nvSpPr>
          <p:cNvPr id="24" name="TextBox 23">
            <a:extLst>
              <a:ext uri="{FF2B5EF4-FFF2-40B4-BE49-F238E27FC236}">
                <a16:creationId xmlns:a16="http://schemas.microsoft.com/office/drawing/2014/main" id="{662040E5-A23B-4196-BC86-5F18A5C48D62}"/>
              </a:ext>
            </a:extLst>
          </p:cNvPr>
          <p:cNvSpPr txBox="1"/>
          <p:nvPr/>
        </p:nvSpPr>
        <p:spPr>
          <a:xfrm rot="21100667">
            <a:off x="7457145" y="4455369"/>
            <a:ext cx="3149871" cy="707886"/>
          </a:xfrm>
          <a:prstGeom prst="rect">
            <a:avLst/>
          </a:prstGeom>
          <a:noFill/>
        </p:spPr>
        <p:txBody>
          <a:bodyPr wrap="square">
            <a:spAutoFit/>
          </a:bodyPr>
          <a:lstStyle/>
          <a:p>
            <a:r>
              <a:rPr lang="en-US" sz="4000" b="1" i="0" u="none" strike="noStrike" dirty="0">
                <a:effectLst/>
                <a:latin typeface="-apple-system"/>
              </a:rPr>
              <a:t>Agents</a:t>
            </a:r>
          </a:p>
        </p:txBody>
      </p:sp>
      <p:sp>
        <p:nvSpPr>
          <p:cNvPr id="25" name="TextBox 24">
            <a:extLst>
              <a:ext uri="{FF2B5EF4-FFF2-40B4-BE49-F238E27FC236}">
                <a16:creationId xmlns:a16="http://schemas.microsoft.com/office/drawing/2014/main" id="{A134AA24-B42D-4F2F-863C-2E8759EB9A92}"/>
              </a:ext>
            </a:extLst>
          </p:cNvPr>
          <p:cNvSpPr txBox="1"/>
          <p:nvPr/>
        </p:nvSpPr>
        <p:spPr>
          <a:xfrm rot="21100667">
            <a:off x="9094022" y="5160480"/>
            <a:ext cx="3149871" cy="707886"/>
          </a:xfrm>
          <a:prstGeom prst="rect">
            <a:avLst/>
          </a:prstGeom>
          <a:noFill/>
        </p:spPr>
        <p:txBody>
          <a:bodyPr wrap="square">
            <a:spAutoFit/>
          </a:bodyPr>
          <a:lstStyle/>
          <a:p>
            <a:r>
              <a:rPr lang="en-US" sz="4000" b="1" i="0" u="none" strike="noStrike" dirty="0" err="1">
                <a:effectLst/>
                <a:latin typeface="-apple-system"/>
              </a:rPr>
              <a:t>trfl</a:t>
            </a:r>
            <a:endParaRPr lang="en-US" sz="4000" b="1" i="0" u="none" strike="noStrike" dirty="0">
              <a:effectLst/>
              <a:latin typeface="-apple-system"/>
            </a:endParaRPr>
          </a:p>
        </p:txBody>
      </p:sp>
      <p:sp>
        <p:nvSpPr>
          <p:cNvPr id="26" name="TextBox 25">
            <a:extLst>
              <a:ext uri="{FF2B5EF4-FFF2-40B4-BE49-F238E27FC236}">
                <a16:creationId xmlns:a16="http://schemas.microsoft.com/office/drawing/2014/main" id="{8F841A38-99DA-4713-8BD9-48BB3C4E8CD3}"/>
              </a:ext>
            </a:extLst>
          </p:cNvPr>
          <p:cNvSpPr txBox="1"/>
          <p:nvPr/>
        </p:nvSpPr>
        <p:spPr>
          <a:xfrm rot="21131978">
            <a:off x="3953455" y="1098284"/>
            <a:ext cx="3825027" cy="707886"/>
          </a:xfrm>
          <a:prstGeom prst="rect">
            <a:avLst/>
          </a:prstGeom>
          <a:noFill/>
        </p:spPr>
        <p:txBody>
          <a:bodyPr wrap="square">
            <a:spAutoFit/>
          </a:bodyPr>
          <a:lstStyle/>
          <a:p>
            <a:r>
              <a:rPr lang="en-US" sz="4000" b="1" i="0" u="none" strike="noStrike" dirty="0">
                <a:effectLst/>
                <a:latin typeface="-apple-system"/>
              </a:rPr>
              <a:t>Stable-baselines</a:t>
            </a:r>
          </a:p>
        </p:txBody>
      </p:sp>
      <p:sp>
        <p:nvSpPr>
          <p:cNvPr id="27" name="TextBox 26">
            <a:extLst>
              <a:ext uri="{FF2B5EF4-FFF2-40B4-BE49-F238E27FC236}">
                <a16:creationId xmlns:a16="http://schemas.microsoft.com/office/drawing/2014/main" id="{A30F1E0E-4694-4767-AA86-215D898F842E}"/>
              </a:ext>
            </a:extLst>
          </p:cNvPr>
          <p:cNvSpPr txBox="1"/>
          <p:nvPr/>
        </p:nvSpPr>
        <p:spPr>
          <a:xfrm rot="1142476">
            <a:off x="4528428" y="2582033"/>
            <a:ext cx="3825027" cy="707886"/>
          </a:xfrm>
          <a:prstGeom prst="rect">
            <a:avLst/>
          </a:prstGeom>
          <a:noFill/>
        </p:spPr>
        <p:txBody>
          <a:bodyPr wrap="square">
            <a:spAutoFit/>
          </a:bodyPr>
          <a:lstStyle/>
          <a:p>
            <a:r>
              <a:rPr lang="en-US" sz="4000" b="1" dirty="0">
                <a:latin typeface="-apple-system"/>
              </a:rPr>
              <a:t>Ray </a:t>
            </a:r>
            <a:r>
              <a:rPr lang="en-US" sz="4000" b="1" dirty="0" err="1">
                <a:latin typeface="-apple-system"/>
              </a:rPr>
              <a:t>RLLib</a:t>
            </a:r>
            <a:endParaRPr lang="en-US" sz="4000" b="1" i="0" u="none" strike="noStrike" dirty="0">
              <a:effectLst/>
              <a:latin typeface="-apple-system"/>
            </a:endParaRPr>
          </a:p>
        </p:txBody>
      </p:sp>
      <p:sp>
        <p:nvSpPr>
          <p:cNvPr id="28" name="TextBox 27">
            <a:extLst>
              <a:ext uri="{FF2B5EF4-FFF2-40B4-BE49-F238E27FC236}">
                <a16:creationId xmlns:a16="http://schemas.microsoft.com/office/drawing/2014/main" id="{4694A021-2FFB-4541-A734-F13A0CF60EB8}"/>
              </a:ext>
            </a:extLst>
          </p:cNvPr>
          <p:cNvSpPr txBox="1"/>
          <p:nvPr/>
        </p:nvSpPr>
        <p:spPr>
          <a:xfrm rot="20385502">
            <a:off x="4708635" y="3254677"/>
            <a:ext cx="3825027" cy="707886"/>
          </a:xfrm>
          <a:prstGeom prst="rect">
            <a:avLst/>
          </a:prstGeom>
          <a:noFill/>
        </p:spPr>
        <p:txBody>
          <a:bodyPr wrap="square">
            <a:spAutoFit/>
          </a:bodyPr>
          <a:lstStyle/>
          <a:p>
            <a:r>
              <a:rPr lang="en-US" sz="4000" b="1" dirty="0">
                <a:latin typeface="-apple-system"/>
              </a:rPr>
              <a:t>Spinning Up</a:t>
            </a:r>
            <a:endParaRPr lang="en-US" sz="4000" b="1" i="0" u="none" strike="noStrike" dirty="0">
              <a:effectLst/>
              <a:latin typeface="-apple-system"/>
            </a:endParaRPr>
          </a:p>
        </p:txBody>
      </p:sp>
      <p:sp>
        <p:nvSpPr>
          <p:cNvPr id="29" name="TextBox 28">
            <a:extLst>
              <a:ext uri="{FF2B5EF4-FFF2-40B4-BE49-F238E27FC236}">
                <a16:creationId xmlns:a16="http://schemas.microsoft.com/office/drawing/2014/main" id="{138FB6DD-37D9-48F2-A816-CD60309E8F8D}"/>
              </a:ext>
            </a:extLst>
          </p:cNvPr>
          <p:cNvSpPr txBox="1"/>
          <p:nvPr/>
        </p:nvSpPr>
        <p:spPr>
          <a:xfrm>
            <a:off x="4986068" y="4583507"/>
            <a:ext cx="3825027" cy="707886"/>
          </a:xfrm>
          <a:prstGeom prst="rect">
            <a:avLst/>
          </a:prstGeom>
          <a:noFill/>
        </p:spPr>
        <p:txBody>
          <a:bodyPr wrap="square">
            <a:spAutoFit/>
          </a:bodyPr>
          <a:lstStyle/>
          <a:p>
            <a:r>
              <a:rPr lang="en-US" sz="4000" b="1" i="0" u="none" strike="noStrike" dirty="0" err="1">
                <a:effectLst/>
                <a:latin typeface="-apple-system"/>
              </a:rPr>
              <a:t>ChainerRL</a:t>
            </a:r>
            <a:endParaRPr lang="en-US" sz="4000" b="1" i="0" u="none" strike="noStrike" dirty="0">
              <a:effectLst/>
              <a:latin typeface="-apple-system"/>
            </a:endParaRPr>
          </a:p>
        </p:txBody>
      </p:sp>
      <p:pic>
        <p:nvPicPr>
          <p:cNvPr id="31" name="Picture 2" descr="烦恼抓头_可爱卡通qq表情大全_朝夕网QQ表情">
            <a:extLst>
              <a:ext uri="{FF2B5EF4-FFF2-40B4-BE49-F238E27FC236}">
                <a16:creationId xmlns:a16="http://schemas.microsoft.com/office/drawing/2014/main" id="{ABC424D8-23F8-486C-BC42-664CA0131FC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456093" y="5418416"/>
            <a:ext cx="1123950"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3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P spid="15" grpId="0"/>
      <p:bldP spid="16" grpId="0"/>
      <p:bldP spid="19" grpId="0"/>
      <p:bldP spid="20" grpId="0"/>
      <p:bldP spid="21" grpId="0"/>
      <p:bldP spid="22" grpId="0"/>
      <p:bldP spid="23" grpId="0"/>
      <p:bldP spid="24" grpId="0"/>
      <p:bldP spid="25"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E2B8-5276-4C49-ABC9-17AD528C94F7}"/>
              </a:ext>
            </a:extLst>
          </p:cNvPr>
          <p:cNvSpPr>
            <a:spLocks noGrp="1"/>
          </p:cNvSpPr>
          <p:nvPr>
            <p:ph type="title"/>
          </p:nvPr>
        </p:nvSpPr>
        <p:spPr>
          <a:xfrm>
            <a:off x="838200" y="1030143"/>
            <a:ext cx="10515600" cy="2040371"/>
          </a:xfrm>
        </p:spPr>
        <p:txBody>
          <a:bodyPr>
            <a:normAutofit/>
          </a:bodyPr>
          <a:lstStyle/>
          <a:p>
            <a:pPr algn="ctr"/>
            <a:r>
              <a:rPr lang="en-US" altLang="zh-CN" sz="6000" b="1" dirty="0" err="1"/>
              <a:t>ReinforcementLearning.jl</a:t>
            </a:r>
            <a:br>
              <a:rPr lang="en-US" altLang="zh-CN" sz="6000" b="1" dirty="0"/>
            </a:br>
            <a:r>
              <a:rPr lang="en-US" altLang="zh-CN" sz="6000" b="1" dirty="0"/>
              <a:t>is</a:t>
            </a:r>
            <a:endParaRPr lang="en-US" sz="6000" b="1" dirty="0"/>
          </a:p>
        </p:txBody>
      </p:sp>
      <p:sp>
        <p:nvSpPr>
          <p:cNvPr id="4" name="TextBox 3">
            <a:extLst>
              <a:ext uri="{FF2B5EF4-FFF2-40B4-BE49-F238E27FC236}">
                <a16:creationId xmlns:a16="http://schemas.microsoft.com/office/drawing/2014/main" id="{B9A11AF2-E43D-4242-828A-C0C0193FE104}"/>
              </a:ext>
            </a:extLst>
          </p:cNvPr>
          <p:cNvSpPr txBox="1"/>
          <p:nvPr/>
        </p:nvSpPr>
        <p:spPr>
          <a:xfrm>
            <a:off x="4582390" y="3377046"/>
            <a:ext cx="2555508" cy="646331"/>
          </a:xfrm>
          <a:prstGeom prst="rect">
            <a:avLst/>
          </a:prstGeom>
          <a:noFill/>
        </p:spPr>
        <p:txBody>
          <a:bodyPr wrap="none" rtlCol="0">
            <a:spAutoFit/>
          </a:bodyPr>
          <a:lstStyle/>
          <a:p>
            <a:r>
              <a:rPr lang="en-US" sz="3600" b="1" dirty="0">
                <a:solidFill>
                  <a:schemeClr val="accent2"/>
                </a:solidFill>
              </a:rPr>
              <a:t>Composable</a:t>
            </a:r>
          </a:p>
        </p:txBody>
      </p:sp>
      <p:sp>
        <p:nvSpPr>
          <p:cNvPr id="6" name="TextBox 5">
            <a:extLst>
              <a:ext uri="{FF2B5EF4-FFF2-40B4-BE49-F238E27FC236}">
                <a16:creationId xmlns:a16="http://schemas.microsoft.com/office/drawing/2014/main" id="{14367F6E-81BC-4C24-B4AB-DFC159DEB78D}"/>
              </a:ext>
            </a:extLst>
          </p:cNvPr>
          <p:cNvSpPr txBox="1"/>
          <p:nvPr/>
        </p:nvSpPr>
        <p:spPr>
          <a:xfrm>
            <a:off x="4856563" y="4106140"/>
            <a:ext cx="2149114" cy="646331"/>
          </a:xfrm>
          <a:prstGeom prst="rect">
            <a:avLst/>
          </a:prstGeom>
          <a:noFill/>
        </p:spPr>
        <p:txBody>
          <a:bodyPr wrap="none" rtlCol="0">
            <a:spAutoFit/>
          </a:bodyPr>
          <a:lstStyle/>
          <a:p>
            <a:r>
              <a:rPr lang="en-US" sz="3600" b="1" dirty="0">
                <a:solidFill>
                  <a:schemeClr val="accent5"/>
                </a:solidFill>
              </a:rPr>
              <a:t>Extensible</a:t>
            </a:r>
          </a:p>
        </p:txBody>
      </p:sp>
      <p:sp>
        <p:nvSpPr>
          <p:cNvPr id="8" name="TextBox 7">
            <a:extLst>
              <a:ext uri="{FF2B5EF4-FFF2-40B4-BE49-F238E27FC236}">
                <a16:creationId xmlns:a16="http://schemas.microsoft.com/office/drawing/2014/main" id="{C98832FC-8241-447C-AA55-47D2D9FD925D}"/>
              </a:ext>
            </a:extLst>
          </p:cNvPr>
          <p:cNvSpPr txBox="1"/>
          <p:nvPr/>
        </p:nvSpPr>
        <p:spPr>
          <a:xfrm>
            <a:off x="4712581" y="4835234"/>
            <a:ext cx="2437077" cy="584775"/>
          </a:xfrm>
          <a:prstGeom prst="rect">
            <a:avLst/>
          </a:prstGeom>
          <a:noFill/>
        </p:spPr>
        <p:txBody>
          <a:bodyPr wrap="none" rtlCol="0">
            <a:spAutoFit/>
          </a:bodyPr>
          <a:lstStyle/>
          <a:p>
            <a:r>
              <a:rPr lang="en-US" sz="3200" b="1" dirty="0">
                <a:solidFill>
                  <a:schemeClr val="accent6"/>
                </a:solidFill>
              </a:rPr>
              <a:t>Reproducible</a:t>
            </a:r>
          </a:p>
        </p:txBody>
      </p:sp>
    </p:spTree>
    <p:extLst>
      <p:ext uri="{BB962C8B-B14F-4D97-AF65-F5344CB8AC3E}">
        <p14:creationId xmlns:p14="http://schemas.microsoft.com/office/powerpoint/2010/main" val="388670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TotalTime>
  <Words>780</Words>
  <Application>Microsoft Office PowerPoint</Application>
  <PresentationFormat>Widescreen</PresentationFormat>
  <Paragraphs>221</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-apple-system</vt:lpstr>
      <vt:lpstr>Consolas, Courier New</vt:lpstr>
      <vt:lpstr>DDG_ProximaNova</vt:lpstr>
      <vt:lpstr>SFMono-Regular</vt:lpstr>
      <vt:lpstr>Arial</vt:lpstr>
      <vt:lpstr>Calibri</vt:lpstr>
      <vt:lpstr>Calibri Light</vt:lpstr>
      <vt:lpstr>Cambria Math</vt:lpstr>
      <vt:lpstr>Helvetica</vt:lpstr>
      <vt:lpstr>MV Boli</vt:lpstr>
      <vt:lpstr>Office Theme</vt:lpstr>
      <vt:lpstr>PowerPoint Presentation</vt:lpstr>
      <vt:lpstr>ReinforcementLearning.jl: Design, Implementation, and Thoughts</vt:lpstr>
      <vt:lpstr>PowerPoint Presentation</vt:lpstr>
      <vt:lpstr>PowerPoint Presentation</vt:lpstr>
      <vt:lpstr>PowerPoint Presentation</vt:lpstr>
      <vt:lpstr>PowerPoint Presentation</vt:lpstr>
      <vt:lpstr>PowerPoint Presentation</vt:lpstr>
      <vt:lpstr>PowerPoint Presentation</vt:lpstr>
      <vt:lpstr>ReinforcementLearning.jl is</vt:lpstr>
      <vt:lpstr>ReinforcementLearning.jl is</vt:lpstr>
      <vt:lpstr>PowerPoint Presentation</vt:lpstr>
      <vt:lpstr>PowerPoint Presentation</vt:lpstr>
      <vt:lpstr>PowerPoint Presentation</vt:lpstr>
      <vt:lpstr>PowerPoint Presentation</vt:lpstr>
      <vt:lpstr>PowerPoint Presentation</vt:lpstr>
      <vt:lpstr>Complains of Existing RL Libraries</vt:lpstr>
      <vt:lpstr>Code as Config</vt:lpstr>
      <vt:lpstr>PowerPoint Presentation</vt:lpstr>
      <vt:lpstr>PowerPoint Presentation</vt:lpstr>
      <vt:lpstr>Performance</vt:lpstr>
      <vt:lpstr>Performance Analysis</vt:lpstr>
      <vt:lpstr>PowerPoint Presentation</vt:lpstr>
      <vt:lpstr>PowerPoint Presentation</vt:lpstr>
      <vt:lpstr>Ongoing Work</vt:lpstr>
      <vt:lpstr>ReinforcementLearningAnIntroduction.jl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ReinforcementLearning.jl: Design, Implementation, and Thoughts</dc:title>
  <dc:creator>Jun Tian</dc:creator>
  <cp:lastModifiedBy>Jun Tian</cp:lastModifiedBy>
  <cp:revision>106</cp:revision>
  <dcterms:created xsi:type="dcterms:W3CDTF">2020-08-22T02:02:09Z</dcterms:created>
  <dcterms:modified xsi:type="dcterms:W3CDTF">2020-08-22T09:48:34Z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2020-08-22T02:02:08Z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8b6ba7aa-6e7a-4035-950a-e5e80a696c64</vt:lpwstr>
  </property>
  <property fmtid="{D5CDD505-2E9C-101B-9397-08002B2CF9AE}" pid="8" name="MSIP_Label_f42aa342-8706-4288-bd11-ebb85995028c_ContentBits">
    <vt:lpwstr>0</vt:lpwstr>
  </property>
</Properties>
</file>